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344" r:id="rId2"/>
    <p:sldId id="338" r:id="rId3"/>
    <p:sldId id="397" r:id="rId4"/>
    <p:sldId id="384" r:id="rId5"/>
    <p:sldId id="385" r:id="rId6"/>
    <p:sldId id="386" r:id="rId7"/>
    <p:sldId id="383" r:id="rId8"/>
    <p:sldId id="379" r:id="rId9"/>
    <p:sldId id="387" r:id="rId10"/>
    <p:sldId id="388" r:id="rId11"/>
    <p:sldId id="395" r:id="rId12"/>
    <p:sldId id="400" r:id="rId13"/>
    <p:sldId id="389" r:id="rId14"/>
    <p:sldId id="398" r:id="rId15"/>
    <p:sldId id="390" r:id="rId16"/>
    <p:sldId id="402" r:id="rId17"/>
    <p:sldId id="399" r:id="rId18"/>
    <p:sldId id="330" r:id="rId19"/>
    <p:sldId id="380" r:id="rId20"/>
    <p:sldId id="403" r:id="rId21"/>
    <p:sldId id="391" r:id="rId22"/>
    <p:sldId id="381" r:id="rId23"/>
    <p:sldId id="396" r:id="rId24"/>
    <p:sldId id="354" r:id="rId25"/>
    <p:sldId id="355" r:id="rId26"/>
    <p:sldId id="356" r:id="rId27"/>
    <p:sldId id="360" r:id="rId28"/>
    <p:sldId id="361" r:id="rId29"/>
    <p:sldId id="362" r:id="rId30"/>
    <p:sldId id="363" r:id="rId31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74" autoAdjust="0"/>
  </p:normalViewPr>
  <p:slideViewPr>
    <p:cSldViewPr>
      <p:cViewPr varScale="1">
        <p:scale>
          <a:sx n="119" d="100"/>
          <a:sy n="119" d="100"/>
        </p:scale>
        <p:origin x="135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image" Target="../media/image34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image" Target="../media/image41.emf"/><Relationship Id="rId4" Type="http://schemas.openxmlformats.org/officeDocument/2006/relationships/image" Target="../media/image44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image" Target="../media/image45.emf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image" Target="../media/image50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image" Target="../media/image55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image" Target="../media/image58.emf"/><Relationship Id="rId4" Type="http://schemas.openxmlformats.org/officeDocument/2006/relationships/image" Target="../media/image61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63.emf"/><Relationship Id="rId1" Type="http://schemas.openxmlformats.org/officeDocument/2006/relationships/image" Target="../media/image6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4021DD16-10BB-9C43-BA6B-6CD361EA304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EED5ACBA-9B08-3842-AE97-8EED616E50C4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A243DC37-82E5-8749-9091-B7014B450CA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3253" name="Rectangle 5">
            <a:extLst>
              <a:ext uri="{FF2B5EF4-FFF2-40B4-BE49-F238E27FC236}">
                <a16:creationId xmlns:a16="http://schemas.microsoft.com/office/drawing/2014/main" id="{7310E44F-18B1-244B-8F26-725F7D2D04D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3254" name="Rectangle 6">
            <a:extLst>
              <a:ext uri="{FF2B5EF4-FFF2-40B4-BE49-F238E27FC236}">
                <a16:creationId xmlns:a16="http://schemas.microsoft.com/office/drawing/2014/main" id="{ABA125BF-23AC-E740-8B14-F16E4D033ED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255" name="Rectangle 7">
            <a:extLst>
              <a:ext uri="{FF2B5EF4-FFF2-40B4-BE49-F238E27FC236}">
                <a16:creationId xmlns:a16="http://schemas.microsoft.com/office/drawing/2014/main" id="{036008EB-7C06-5C44-B0D9-CC0A21D99B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DB37FA0-F753-C140-AFC2-2990E7D88A2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E7E82CF4-C9C3-41DB-80F0-33B7B99AA51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 sz="2000"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6F655917-E1A8-4C7A-8DF5-07E27754F87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 sz="2000"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8AF6DFA2-C5F8-4F68-B4D2-E01F307ABA1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 algn="r">
              <a:defRPr sz="2000"/>
            </a:lvl1pPr>
          </a:lstStyle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60013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内容">
            <a:extLst>
              <a:ext uri="{FF2B5EF4-FFF2-40B4-BE49-F238E27FC236}">
                <a16:creationId xmlns:a16="http://schemas.microsoft.com/office/drawing/2014/main" id="{9852DBD6-1916-2A48-9DBA-79B82203EF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ext Box 8">
            <a:extLst>
              <a:ext uri="{FF2B5EF4-FFF2-40B4-BE49-F238E27FC236}">
                <a16:creationId xmlns:a16="http://schemas.microsoft.com/office/drawing/2014/main" id="{19C64315-5363-8B42-8CC4-95A62A4D731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91000" y="6461125"/>
            <a:ext cx="95091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b="1">
                <a:solidFill>
                  <a:srgbClr val="FFFF99"/>
                </a:solidFill>
                <a:ea typeface="楷体_GB2312" pitchFamily="49" charset="-122"/>
              </a:rPr>
              <a:t>第五章</a:t>
            </a:r>
          </a:p>
          <a:p>
            <a:pPr eaLnBrk="1" hangingPunct="1">
              <a:defRPr/>
            </a:pPr>
            <a:endParaRPr lang="en-US" altLang="zh-CN" sz="2000" b="1">
              <a:solidFill>
                <a:srgbClr val="FFFF99"/>
              </a:solidFill>
              <a:ea typeface="楷体_GB2312" pitchFamily="49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2.png"/><Relationship Id="rId7" Type="http://schemas.openxmlformats.org/officeDocument/2006/relationships/image" Target="../media/image20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9.gif"/><Relationship Id="rId4" Type="http://schemas.openxmlformats.org/officeDocument/2006/relationships/image" Target="../media/image18.gif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1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13" Type="http://schemas.openxmlformats.org/officeDocument/2006/relationships/image" Target="../media/image40.png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38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5.e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37.emf"/><Relationship Id="rId4" Type="http://schemas.openxmlformats.org/officeDocument/2006/relationships/image" Target="../media/image34.emf"/><Relationship Id="rId9" Type="http://schemas.openxmlformats.org/officeDocument/2006/relationships/oleObject" Target="../embeddings/oleObject5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2.e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44.emf"/><Relationship Id="rId4" Type="http://schemas.openxmlformats.org/officeDocument/2006/relationships/image" Target="../media/image41.emf"/><Relationship Id="rId9" Type="http://schemas.openxmlformats.org/officeDocument/2006/relationships/oleObject" Target="../embeddings/oleObject10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49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6.e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48.emf"/><Relationship Id="rId4" Type="http://schemas.openxmlformats.org/officeDocument/2006/relationships/image" Target="../media/image45.emf"/><Relationship Id="rId9" Type="http://schemas.openxmlformats.org/officeDocument/2006/relationships/oleObject" Target="../embeddings/oleObject14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13" Type="http://schemas.openxmlformats.org/officeDocument/2006/relationships/image" Target="../media/image40.png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54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1.e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53.emf"/><Relationship Id="rId4" Type="http://schemas.openxmlformats.org/officeDocument/2006/relationships/image" Target="../media/image50.emf"/><Relationship Id="rId9" Type="http://schemas.openxmlformats.org/officeDocument/2006/relationships/oleObject" Target="../embeddings/oleObject19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6.e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55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oleObject" Target="../embeddings/oleObject24.bin"/><Relationship Id="rId7" Type="http://schemas.openxmlformats.org/officeDocument/2006/relationships/oleObject" Target="../embeddings/oleObject2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9.emf"/><Relationship Id="rId5" Type="http://schemas.openxmlformats.org/officeDocument/2006/relationships/oleObject" Target="../embeddings/oleObject25.bin"/><Relationship Id="rId10" Type="http://schemas.openxmlformats.org/officeDocument/2006/relationships/image" Target="../media/image61.emf"/><Relationship Id="rId4" Type="http://schemas.openxmlformats.org/officeDocument/2006/relationships/image" Target="../media/image58.emf"/><Relationship Id="rId9" Type="http://schemas.openxmlformats.org/officeDocument/2006/relationships/oleObject" Target="../embeddings/oleObject27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62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Box 15">
                <a:extLst>
                  <a:ext uri="{FF2B5EF4-FFF2-40B4-BE49-F238E27FC236}">
                    <a16:creationId xmlns:a16="http://schemas.microsoft.com/office/drawing/2014/main" id="{D699723F-BBBF-4E99-B2A0-32A195FE5E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504" y="548680"/>
                <a:ext cx="8928992" cy="5697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b="1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变分法初步</a:t>
                </a:r>
                <a:endParaRPr lang="en-US" altLang="zh-CN" sz="2000" b="1" dirty="0">
                  <a:solidFill>
                    <a:srgbClr val="FF0000"/>
                  </a:solidFill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𝐴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zh-CN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𝐵</m:t>
                              </m:r>
                            </m:sub>
                          </m:sSub>
                        </m:sup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CN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𝑦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0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d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e>
                      </m:nary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</m:t>
                      </m:r>
                      <m:r>
                        <a:rPr lang="zh-CN" alt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取</m:t>
                      </m:r>
                      <m:r>
                        <a:rPr lang="zh-CN" alt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极值</m:t>
                      </m:r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⟹  </m:t>
                      </m:r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𝛿</m:t>
                      </m:r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𝑡</m:t>
                      </m:r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=0  </m:t>
                      </m:r>
                    </m:oMath>
                  </m:oMathPara>
                </a14:m>
                <a:endParaRPr lang="en-US" altLang="zh-CN" sz="2000" b="0" i="1" dirty="0">
                  <a:solidFill>
                    <a:srgbClr val="FF0000"/>
                  </a:solidFill>
                  <a:latin typeface="Cambria Math" panose="02040503050406030204" pitchFamily="18" charset="0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⟹  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𝐹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</m:den>
                      </m:f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𝑑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𝑑𝑥</m:t>
                          </m:r>
                        </m:den>
                      </m:f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𝐹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=0</m:t>
                      </m:r>
                      <m:r>
                        <a:rPr lang="zh-CN" alt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（</m:t>
                      </m:r>
                      <m:r>
                        <a:rPr lang="zh-CN" altLang="en-US" sz="20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欧拉方程</m:t>
                      </m:r>
                      <m:r>
                        <a:rPr lang="zh-CN" alt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）</m:t>
                      </m:r>
                    </m:oMath>
                  </m:oMathPara>
                </a14:m>
                <a:endParaRPr lang="en-US" altLang="zh-CN" sz="2000" dirty="0">
                  <a:solidFill>
                    <a:srgbClr val="0000FF"/>
                  </a:solidFill>
                  <a:ea typeface="黑体" panose="02010609060101010101" pitchFamily="49" charset="-122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sz="2000" b="1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哈密顿原理（最小作用量原理）</a:t>
                </a:r>
                <a:r>
                  <a:rPr lang="zh-CN" altLang="en-US" sz="2000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：质点运动真实路径使作用量取极值</a:t>
                </a:r>
                <a:endParaRPr lang="en-US" altLang="zh-CN" sz="2000" dirty="0">
                  <a:solidFill>
                    <a:srgbClr val="0000FF"/>
                  </a:solidFill>
                  <a:ea typeface="黑体" panose="02010609060101010101" pitchFamily="49" charset="-122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𝑆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𝑞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𝐴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𝐵</m:t>
                              </m:r>
                            </m:sub>
                          </m:sSub>
                        </m:sup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𝑞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,</m:t>
                              </m:r>
                              <m:acc>
                                <m:accPr>
                                  <m:chr m:val="̇"/>
                                  <m:ctrlPr>
                                    <a:rPr lang="en-US" altLang="zh-CN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,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d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𝑡</m:t>
                          </m:r>
                        </m:e>
                      </m:nary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 </m:t>
                      </m:r>
                      <m:r>
                        <a:rPr lang="en-US" altLang="zh-CN" sz="20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𝛿</m:t>
                      </m:r>
                      <m:r>
                        <a:rPr lang="en-US" altLang="zh-CN" sz="20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𝑆</m:t>
                      </m:r>
                      <m:r>
                        <a:rPr lang="en-US" altLang="zh-CN" sz="20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=0</m:t>
                      </m:r>
                    </m:oMath>
                  </m:oMathPara>
                </a14:m>
                <a:endParaRPr lang="en-US" altLang="zh-CN" sz="2000" dirty="0">
                  <a:solidFill>
                    <a:srgbClr val="FF0000"/>
                  </a:solidFill>
                  <a:ea typeface="黑体" panose="02010609060101010101" pitchFamily="49" charset="-122"/>
                </a:endParaRPr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⟹</m:t>
                      </m:r>
                      <m:f>
                        <m:fPr>
                          <m:ctrlP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d</m:t>
                          </m:r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𝜕</m:t>
                              </m:r>
                              <m: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altLang="zh-CN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𝛼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altLang="zh-CN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𝜕</m:t>
                          </m:r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𝛼</m:t>
                              </m:r>
                            </m:sub>
                          </m:sSub>
                        </m:den>
                      </m:f>
                      <m:r>
                        <a:rPr lang="en-US" altLang="zh-CN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=0</m:t>
                      </m:r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 </m:t>
                      </m:r>
                      <m:r>
                        <a:rPr lang="zh-CN" alt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（</m:t>
                      </m:r>
                      <m:r>
                        <a:rPr lang="zh-CN" altLang="en-US" sz="20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拉格朗日</m:t>
                      </m:r>
                      <m:r>
                        <a:rPr lang="zh-CN" alt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方程）</m:t>
                      </m:r>
                    </m:oMath>
                  </m:oMathPara>
                </a14:m>
                <a:endParaRPr lang="en-US" altLang="zh-CN" sz="2000" dirty="0">
                  <a:solidFill>
                    <a:srgbClr val="0000FF"/>
                  </a:solidFill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b="1" i="0" dirty="0">
                    <a:solidFill>
                      <a:srgbClr val="FF0000"/>
                    </a:solidFill>
                    <a:latin typeface="+mj-lt"/>
                    <a:ea typeface="黑体" panose="02010609060101010101" pitchFamily="49" charset="-122"/>
                  </a:rPr>
                  <a:t>     非保守系</a:t>
                </a:r>
                <a:endParaRPr lang="en-US" altLang="zh-CN" sz="2000" b="1" dirty="0">
                  <a:solidFill>
                    <a:srgbClr val="FF0000"/>
                  </a:solidFill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𝛿</m:t>
                      </m:r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𝑆</m:t>
                      </m:r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𝐴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zh-CN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𝐵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US" altLang="zh-CN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𝛿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𝑇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0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𝛼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 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en-US" altLang="zh-CN" sz="20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𝛼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𝑑𝑡</m:t>
                          </m:r>
                        </m:e>
                      </m:nary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=0  ⟹  </m:t>
                      </m:r>
                      <m:f>
                        <m:fPr>
                          <m:ctrlP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d</m:t>
                          </m:r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𝜕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altLang="zh-CN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𝛼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altLang="zh-CN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</m:num>
                        <m:den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𝛼</m:t>
                              </m:r>
                            </m:sub>
                          </m:sSub>
                        </m:den>
                      </m:f>
                      <m:r>
                        <a:rPr lang="en-US" altLang="zh-CN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altLang="zh-CN" sz="2000" dirty="0">
                  <a:solidFill>
                    <a:srgbClr val="FF0000"/>
                  </a:solidFill>
                  <a:ea typeface="黑体" panose="02010609060101010101" pitchFamily="49" charset="-122"/>
                </a:endParaRPr>
              </a:p>
              <a:p>
                <a:pPr marL="342900" lvl="0" indent="-342900" eaLnBrk="1" hangingPunct="1"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sz="2000" b="1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哈密顿原理推导运动微分方</a:t>
                </a:r>
                <a:r>
                  <a:rPr lang="zh-CN" altLang="en-US" sz="2000" b="1" i="0" dirty="0">
                    <a:solidFill>
                      <a:srgbClr val="FF0000"/>
                    </a:solidFill>
                    <a:latin typeface="+mj-lt"/>
                    <a:ea typeface="黑体" panose="02010609060101010101" pitchFamily="49" charset="-122"/>
                  </a:rPr>
                  <a:t>程</a:t>
                </a:r>
                <a:endParaRPr lang="en-US" altLang="zh-CN" sz="2000" b="1" i="0" dirty="0">
                  <a:solidFill>
                    <a:srgbClr val="FF0000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lvl="0" eaLnBrk="1" hangingPunct="1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𝛿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𝐿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d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…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𝛿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𝑞</m:t>
                          </m:r>
                        </m:e>
                      </m:d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…</m:t>
                          </m:r>
                        </m:e>
                      </m:d>
                      <m:r>
                        <a:rPr lang="en-US" altLang="zh-CN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𝛿</m:t>
                      </m:r>
                      <m:r>
                        <a:rPr lang="en-US" altLang="zh-CN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𝑞</m:t>
                      </m:r>
                      <m:r>
                        <a:rPr lang="en-US" altLang="zh-CN" sz="20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 </m:t>
                      </m:r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⟹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…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=0</m:t>
                      </m:r>
                    </m:oMath>
                  </m:oMathPara>
                </a14:m>
                <a:endParaRPr lang="en-US" altLang="zh-CN" sz="2000" dirty="0">
                  <a:solidFill>
                    <a:srgbClr val="0000FF"/>
                  </a:solidFill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Text Box 15">
                <a:extLst>
                  <a:ext uri="{FF2B5EF4-FFF2-40B4-BE49-F238E27FC236}">
                    <a16:creationId xmlns:a16="http://schemas.microsoft.com/office/drawing/2014/main" id="{D699723F-BBBF-4E99-B2A0-32A195FE5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4" y="548680"/>
                <a:ext cx="8928992" cy="5697650"/>
              </a:xfrm>
              <a:prstGeom prst="rect">
                <a:avLst/>
              </a:prstGeom>
              <a:blipFill>
                <a:blip r:embed="rId2"/>
                <a:stretch>
                  <a:fillRect l="-751" t="-74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6F90BFB-271A-442F-93F3-04108EAC9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1</a:t>
            </a:fld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DD3EB31-6E18-41A2-A47D-D729514D47F4}"/>
              </a:ext>
            </a:extLst>
          </p:cNvPr>
          <p:cNvSpPr txBox="1"/>
          <p:nvPr/>
        </p:nvSpPr>
        <p:spPr>
          <a:xfrm>
            <a:off x="107504" y="44624"/>
            <a:ext cx="1210588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内容回顾</a:t>
            </a:r>
          </a:p>
        </p:txBody>
      </p:sp>
    </p:spTree>
    <p:extLst>
      <p:ext uri="{BB962C8B-B14F-4D97-AF65-F5344CB8AC3E}">
        <p14:creationId xmlns:p14="http://schemas.microsoft.com/office/powerpoint/2010/main" val="300044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13">
                <a:extLst>
                  <a:ext uri="{FF2B5EF4-FFF2-40B4-BE49-F238E27FC236}">
                    <a16:creationId xmlns:a16="http://schemas.microsoft.com/office/drawing/2014/main" id="{4BFF02F2-FB45-45F3-A4C0-24C5D8B77C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2332" y="1052736"/>
                <a:ext cx="8939336" cy="535627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eqArrPr>
                            <m:e>
                              <m:r>
                                <a:rPr kumimoji="0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kumimoji="0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kumimoji="0"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0"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𝑞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0"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0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0"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kumimoji="0"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0"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𝑞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0"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0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+</m:t>
                              </m:r>
                              <m:r>
                                <a:rPr kumimoji="0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kumimoji="0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kumimoji="0"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0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0"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kumimoji="0"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0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=0</m:t>
                              </m:r>
                            </m:e>
                            <m:e>
                              <m:r>
                                <a:rPr kumimoji="0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kumimoji="0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kumimoji="0"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0"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𝑞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0"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0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kumimoji="0"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0"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𝑞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0"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0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+3</m:t>
                              </m:r>
                              <m:r>
                                <a:rPr kumimoji="0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kumimoji="0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kumimoji="0"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0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kumimoji="0"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0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  <m:r>
                        <a:rPr kumimoji="0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  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kumimoji="0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kumimoji="0"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kumimoji="0"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𝜉</m:t>
                              </m:r>
                            </m:e>
                            <m:sub>
                              <m:r>
                                <a:rPr kumimoji="0"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1,2</m:t>
                              </m:r>
                            </m:sub>
                          </m:sSub>
                          <m:r>
                            <a:rPr kumimoji="0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=</m:t>
                          </m:r>
                          <m:sSub>
                            <m:sSubPr>
                              <m:ctrlPr>
                                <a:rPr kumimoji="0"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kumimoji="0"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0"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±</m:t>
                          </m:r>
                          <m:sSub>
                            <m:sSubPr>
                              <m:ctrlPr>
                                <a:rPr kumimoji="0"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kumimoji="0"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0"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2</m:t>
                              </m:r>
                            </m:sub>
                          </m:sSub>
                        </m:e>
                      </m:groupChr>
                      <m:r>
                        <a:rPr kumimoji="0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   </m:t>
                      </m:r>
                      <m:d>
                        <m:dPr>
                          <m:begChr m:val="{"/>
                          <m:endChr m:val=""/>
                          <m:ctrlPr>
                            <a:rPr kumimoji="0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eqArrPr>
                            <m:e>
                              <m:r>
                                <a:rPr kumimoji="0"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kumimoji="0"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kumimoji="0" lang="en-US" altLang="zh-CN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en-US" altLang="zh-CN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0"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0"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+</m:t>
                              </m:r>
                              <m:r>
                                <a:rPr kumimoji="0"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kumimoji="0"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kumimoji="0"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0"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=0</m:t>
                              </m:r>
                            </m:e>
                            <m:e>
                              <m:r>
                                <a:rPr kumimoji="0"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kumimoji="0"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kumimoji="0" lang="en-US" altLang="zh-CN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en-US" altLang="zh-CN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0"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0"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+3</m:t>
                              </m:r>
                              <m:r>
                                <a:rPr kumimoji="0"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kumimoji="0"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kumimoji="0"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0"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en-US" altLang="zh-CN" b="0" i="1" dirty="0">
                  <a:solidFill>
                    <a:srgbClr val="FF0000"/>
                  </a:solidFill>
                  <a:latin typeface="Cambria Math" panose="02040503050406030204" pitchFamily="18" charset="0"/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</a:pPr>
                <a:r>
                  <a:rPr kumimoji="0" lang="zh-CN" alt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黑体" panose="02010609060101010101" pitchFamily="49" charset="-122"/>
                    <a:sym typeface="Symbol" pitchFamily="2" charset="2"/>
                  </a:rPr>
                  <a:t>我们发现，新定义的坐标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sSubPr>
                      <m:e>
                        <m:r>
                          <a:rPr kumimoji="0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𝜉</m:t>
                        </m:r>
                      </m:e>
                      <m:sub>
                        <m:r>
                          <a:rPr kumimoji="0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zh-CN" altLang="en-US" i="0" dirty="0">
                    <a:solidFill>
                      <a:schemeClr val="tx1"/>
                    </a:solidFill>
                    <a:latin typeface="+mj-lt"/>
                    <a:ea typeface="黑体" panose="02010609060101010101" pitchFamily="49" charset="-122"/>
                    <a:sym typeface="Symbol" pitchFamily="2" charset="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sSubPr>
                      <m:e>
                        <m:r>
                          <a:rPr kumimoji="0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𝜉</m:t>
                        </m:r>
                      </m:e>
                      <m:sub>
                        <m:r>
                          <a:rPr kumimoji="0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zh-CN" altLang="en-US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黑体" panose="02010609060101010101" pitchFamily="49" charset="-122"/>
                    <a:sym typeface="Symbol" pitchFamily="2" charset="2"/>
                  </a:rPr>
                  <a:t>满足的方程相互独立，且都满足简谐振动方程，振动频率分别为</a:t>
                </a:r>
                <a:endParaRPr kumimoji="0" lang="en-US" altLang="zh-CN" b="0" dirty="0">
                  <a:solidFill>
                    <a:schemeClr val="tx1"/>
                  </a:solidFill>
                  <a:latin typeface="Cambria Math" panose="02040503050406030204" pitchFamily="18" charset="0"/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altLang="zh-CN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Ω</m:t>
                          </m:r>
                        </m:e>
                        <m:sup>
                          <m:r>
                            <a:rPr kumimoji="0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2</m:t>
                          </m:r>
                        </m:sup>
                      </m:sSup>
                      <m:r>
                        <a:rPr kumimoji="0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=</m:t>
                      </m:r>
                      <m:f>
                        <m:fPr>
                          <m:ctrlPr>
                            <a:rPr kumimoji="0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fPr>
                        <m:num>
                          <m:r>
                            <a:rPr kumimoji="0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𝑘</m:t>
                          </m:r>
                        </m:num>
                        <m:den>
                          <m:r>
                            <a:rPr kumimoji="0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𝑚</m:t>
                          </m:r>
                        </m:den>
                      </m:f>
                      <m:r>
                        <a:rPr kumimoji="0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,   </m:t>
                      </m:r>
                      <m:sSup>
                        <m:sSupPr>
                          <m:ctrlPr>
                            <a:rPr kumimoji="0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pPr>
                        <m:e>
                          <m:r>
                            <a:rPr kumimoji="0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𝜔</m:t>
                          </m:r>
                        </m:e>
                        <m:sup>
                          <m:r>
                            <a:rPr kumimoji="0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2</m:t>
                          </m:r>
                        </m:sup>
                      </m:sSup>
                      <m:r>
                        <a:rPr kumimoji="0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=</m:t>
                      </m:r>
                      <m:f>
                        <m:fPr>
                          <m:ctrlPr>
                            <a:rPr kumimoji="0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fPr>
                        <m:num>
                          <m:r>
                            <a:rPr kumimoji="0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3</m:t>
                          </m:r>
                          <m:r>
                            <a:rPr kumimoji="0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𝑘</m:t>
                          </m:r>
                        </m:num>
                        <m:den>
                          <m:r>
                            <a:rPr kumimoji="0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kumimoji="0" lang="en-US" altLang="zh-CN" dirty="0">
                  <a:solidFill>
                    <a:srgbClr val="FF0000"/>
                  </a:solidFill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</a:pPr>
                <a:r>
                  <a:rPr kumimoji="0"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  <a:sym typeface="Symbol" pitchFamily="2" charset="2"/>
                  </a:rPr>
                  <a:t>方程的通解为</a:t>
                </a:r>
                <a:endParaRPr kumimoji="0" lang="en-US" altLang="zh-CN" dirty="0">
                  <a:solidFill>
                    <a:schemeClr val="tx1"/>
                  </a:solidFill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kumimoji="0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𝜉</m:t>
                          </m:r>
                        </m:e>
                        <m:sub>
                          <m:r>
                            <a:rPr kumimoji="0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kumimoji="0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𝐴</m:t>
                          </m:r>
                        </m:e>
                        <m:sub>
                          <m:r>
                            <a:rPr kumimoji="0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kumimoji="0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zh-C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cos</m:t>
                          </m:r>
                        </m:fName>
                        <m:e>
                          <m:r>
                            <a:rPr kumimoji="0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kumimoji="0" lang="en-US" altLang="zh-C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Ω</m:t>
                          </m:r>
                          <m:r>
                            <a:rPr kumimoji="0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𝑡</m:t>
                          </m:r>
                          <m:r>
                            <a:rPr kumimoji="0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kumimoji="0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𝜀</m:t>
                              </m:r>
                            </m:e>
                            <m:sub>
                              <m:r>
                                <a:rPr kumimoji="0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)</m:t>
                          </m:r>
                        </m:e>
                      </m:func>
                      <m:r>
                        <a:rPr kumimoji="0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,  </m:t>
                      </m:r>
                      <m:sSub>
                        <m:sSubPr>
                          <m:ctrlPr>
                            <a:rPr kumimoji="0"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kumimoji="0"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𝜉</m:t>
                          </m:r>
                        </m:e>
                        <m:sub>
                          <m:r>
                            <a:rPr kumimoji="0"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i="1"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kumimoji="0"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𝐴</m:t>
                          </m:r>
                        </m:e>
                        <m:sub>
                          <m:r>
                            <a:rPr kumimoji="0"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kumimoji="0"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zh-CN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cos</m:t>
                          </m:r>
                        </m:fName>
                        <m:e>
                          <m:r>
                            <a:rPr kumimoji="0"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(</m:t>
                          </m:r>
                          <m:r>
                            <a:rPr kumimoji="0"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𝜔</m:t>
                          </m:r>
                          <m:r>
                            <a:rPr kumimoji="0"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𝑡</m:t>
                          </m:r>
                          <m:r>
                            <a:rPr kumimoji="0"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kumimoji="0"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𝜀</m:t>
                              </m:r>
                            </m:e>
                            <m:sub>
                              <m:r>
                                <a:rPr kumimoji="0"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0" lang="en-US" altLang="zh-CN" b="0" dirty="0">
                  <a:solidFill>
                    <a:schemeClr val="tx1"/>
                  </a:solidFill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⟹  </m:t>
                      </m:r>
                      <m:d>
                        <m:dPr>
                          <m:begChr m:val="{"/>
                          <m:endChr m:val=""/>
                          <m:ctrlPr>
                            <a:rPr kumimoji="0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0"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0"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0"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kumimoji="0"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0"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kumimoji="0"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0"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kumimoji="0"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2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US" altLang="zh-CN" sz="200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0" lang="en-US" altLang="zh-CN" sz="200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Ω</m:t>
                                      </m:r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𝑡</m:t>
                                      </m:r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i="1"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i="1"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𝜀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i="1"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kumimoji="0"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2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US" altLang="zh-CN" sz="200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𝜔</m:t>
                                      </m:r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𝑡</m:t>
                                      </m:r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i="1"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i="1"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𝜀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i="1"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0"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0"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2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US" altLang="zh-CN" sz="200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0" lang="en-US" altLang="zh-CN" sz="200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Ω</m:t>
                                      </m:r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𝑡</m:t>
                                      </m:r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i="1"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i="1"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𝜀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i="1"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kumimoji="0"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2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US" altLang="zh-CN" sz="200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𝜔</m:t>
                                      </m:r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𝑡</m:t>
                                      </m:r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i="1"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i="1"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𝜀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i="1"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kumimoji="0" lang="en-US" altLang="zh-CN" sz="2000" dirty="0">
                  <a:ea typeface="黑体" panose="02010609060101010101" pitchFamily="49" charset="-122"/>
                  <a:sym typeface="Symbol" pitchFamily="2" charset="2"/>
                </a:endParaRPr>
              </a:p>
            </p:txBody>
          </p:sp>
        </mc:Choice>
        <mc:Fallback xmlns="">
          <p:sp>
            <p:nvSpPr>
              <p:cNvPr id="7" name="Text Box 13">
                <a:extLst>
                  <a:ext uri="{FF2B5EF4-FFF2-40B4-BE49-F238E27FC236}">
                    <a16:creationId xmlns:a16="http://schemas.microsoft.com/office/drawing/2014/main" id="{4BFF02F2-FB45-45F3-A4C0-24C5D8B77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2332" y="1052736"/>
                <a:ext cx="8939336" cy="5356274"/>
              </a:xfrm>
              <a:prstGeom prst="rect">
                <a:avLst/>
              </a:prstGeom>
              <a:blipFill>
                <a:blip r:embed="rId2"/>
                <a:stretch>
                  <a:fillRect l="-10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6EFDB8BE-19C5-45F6-9433-4DC8023B7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3036"/>
            <a:ext cx="3895597" cy="1127454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87BFE3-8D08-4748-AA1F-90A278CD9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10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1581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Box 37">
                <a:extLst>
                  <a:ext uri="{FF2B5EF4-FFF2-40B4-BE49-F238E27FC236}">
                    <a16:creationId xmlns:a16="http://schemas.microsoft.com/office/drawing/2014/main" id="{B139291E-4575-4B84-B14B-666F84C215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825" y="1848442"/>
                <a:ext cx="8156694" cy="7186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285750" indent="-285750" eaLnBrk="1" hangingPunct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kumimoji="0"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𝜉</m:t>
                        </m:r>
                      </m:e>
                      <m:sub>
                        <m:r>
                          <a:rPr kumimoji="0"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kumimoji="0"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</m:t>
                    </m:r>
                  </m:oMath>
                </a14:m>
                <a:r>
                  <a:rPr kumimoji="0" lang="zh-CN" altLang="en-US" sz="20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kumimoji="0"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𝐴</m:t>
                        </m:r>
                      </m:e>
                      <m:sub>
                        <m:r>
                          <a:rPr kumimoji="0"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kumimoji="0"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</m:t>
                    </m:r>
                    <m:r>
                      <a:rPr kumimoji="0"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，</m:t>
                    </m:r>
                  </m:oMath>
                </a14:m>
                <a:r>
                  <a:rPr kumimoji="0" lang="zh-CN" altLang="en-US" sz="20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则两质点作同相振动，对称模式，频率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CN" sz="200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Ω</m:t>
                    </m:r>
                    <m:r>
                      <a:rPr kumimoji="0"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0"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kumimoji="0"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fPr>
                          <m:num>
                            <m:r>
                              <a:rPr kumimoji="0"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𝑘</m:t>
                            </m:r>
                          </m:num>
                          <m:den>
                            <m:r>
                              <a:rPr kumimoji="0"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𝑚</m:t>
                            </m:r>
                          </m:den>
                        </m:f>
                      </m:e>
                    </m:rad>
                  </m:oMath>
                </a14:m>
                <a:endParaRPr kumimoji="0" lang="zh-CN" altLang="en-US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Text Box 37">
                <a:extLst>
                  <a:ext uri="{FF2B5EF4-FFF2-40B4-BE49-F238E27FC236}">
                    <a16:creationId xmlns:a16="http://schemas.microsoft.com/office/drawing/2014/main" id="{B139291E-4575-4B84-B14B-666F84C21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8825" y="1848442"/>
                <a:ext cx="8156694" cy="7186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Box 38">
                <a:extLst>
                  <a:ext uri="{FF2B5EF4-FFF2-40B4-BE49-F238E27FC236}">
                    <a16:creationId xmlns:a16="http://schemas.microsoft.com/office/drawing/2014/main" id="{B0D3896A-A056-42CF-8FBE-0C30CC87EC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825" y="3413664"/>
                <a:ext cx="8117112" cy="7186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285750" indent="-285750" eaLnBrk="1" hangingPunct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kumimoji="0"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𝜉</m:t>
                        </m:r>
                      </m:e>
                      <m:sub>
                        <m:r>
                          <a:rPr kumimoji="0"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kumimoji="0"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</m:t>
                    </m:r>
                  </m:oMath>
                </a14:m>
                <a:r>
                  <a:rPr kumimoji="0" lang="zh-CN" altLang="en-US" sz="20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kumimoji="0"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𝐴</m:t>
                        </m:r>
                      </m:e>
                      <m:sub>
                        <m:r>
                          <a:rPr kumimoji="0"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kumimoji="0"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</m:t>
                    </m:r>
                    <m:r>
                      <a:rPr kumimoji="0"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，</m:t>
                    </m:r>
                  </m:oMath>
                </a14:m>
                <a:r>
                  <a:rPr kumimoji="0" lang="zh-CN" altLang="en-US" sz="20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两质点作异相振动，反对称模式，频率 </a:t>
                </a:r>
                <a14:m>
                  <m:oMath xmlns:m="http://schemas.openxmlformats.org/officeDocument/2006/math">
                    <m:r>
                      <a:rPr kumimoji="0"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𝜔</m:t>
                    </m:r>
                    <m:r>
                      <a:rPr kumimoji="0"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0"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kumimoji="0"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fPr>
                          <m:num>
                            <m:r>
                              <a:rPr kumimoji="0"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3</m:t>
                            </m:r>
                            <m:r>
                              <a:rPr kumimoji="0"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𝑘</m:t>
                            </m:r>
                          </m:num>
                          <m:den>
                            <m:r>
                              <a:rPr kumimoji="0"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𝑚</m:t>
                            </m:r>
                          </m:den>
                        </m:f>
                      </m:e>
                    </m:rad>
                  </m:oMath>
                </a14:m>
                <a:endParaRPr kumimoji="0" lang="zh-CN" altLang="en-US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Text Box 38">
                <a:extLst>
                  <a:ext uri="{FF2B5EF4-FFF2-40B4-BE49-F238E27FC236}">
                    <a16:creationId xmlns:a16="http://schemas.microsoft.com/office/drawing/2014/main" id="{B0D3896A-A056-42CF-8FBE-0C30CC87E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8825" y="3413664"/>
                <a:ext cx="8117112" cy="7186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1" name="图片 110">
            <a:extLst>
              <a:ext uri="{FF2B5EF4-FFF2-40B4-BE49-F238E27FC236}">
                <a16:creationId xmlns:a16="http://schemas.microsoft.com/office/drawing/2014/main" id="{CC4E242C-5FED-481E-A4BF-C1A214F3E1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4365104"/>
            <a:ext cx="5715000" cy="381000"/>
          </a:xfrm>
          <a:prstGeom prst="rect">
            <a:avLst/>
          </a:prstGeom>
        </p:spPr>
      </p:pic>
      <p:pic>
        <p:nvPicPr>
          <p:cNvPr id="113" name="图片 112">
            <a:extLst>
              <a:ext uri="{FF2B5EF4-FFF2-40B4-BE49-F238E27FC236}">
                <a16:creationId xmlns:a16="http://schemas.microsoft.com/office/drawing/2014/main" id="{8258DA7A-8022-4633-9104-F30BD02CC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799882"/>
            <a:ext cx="5715000" cy="381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 Box 38">
                <a:extLst>
                  <a:ext uri="{FF2B5EF4-FFF2-40B4-BE49-F238E27FC236}">
                    <a16:creationId xmlns:a16="http://schemas.microsoft.com/office/drawing/2014/main" id="{E4DD6A26-E1DD-4892-867C-B6381B54DF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825" y="4978886"/>
                <a:ext cx="7488832" cy="5456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285750" indent="-285750" eaLnBrk="1" hangingPunct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kumimoji="0"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𝜉</m:t>
                        </m:r>
                      </m:e>
                      <m:sub>
                        <m:r>
                          <a:rPr kumimoji="0"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kumimoji="0"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kumimoji="0"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kumimoji="0"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𝜉</m:t>
                        </m:r>
                      </m:e>
                      <m:sub>
                        <m:r>
                          <a:rPr kumimoji="0"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kumimoji="0"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≠0</m:t>
                    </m:r>
                  </m:oMath>
                </a14:m>
                <a:r>
                  <a:rPr kumimoji="0" lang="zh-CN" altLang="en-US" sz="20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，两种振动模式的合成，若取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kumimoji="0"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𝐴</m:t>
                        </m:r>
                      </m:e>
                      <m:sub>
                        <m:r>
                          <a:rPr kumimoji="0"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kumimoji="0"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kumimoji="0"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kumimoji="0"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𝐴</m:t>
                        </m:r>
                      </m:e>
                      <m:sub>
                        <m:r>
                          <a:rPr kumimoji="0"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kumimoji="0"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kumimoji="0"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kumimoji="0"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kumimoji="0"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radPr>
                          <m:deg/>
                          <m:e>
                            <m:r>
                              <a:rPr kumimoji="0"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kumimoji="0" lang="zh-CN" altLang="en-US" sz="20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，则</a:t>
                </a:r>
              </a:p>
            </p:txBody>
          </p:sp>
        </mc:Choice>
        <mc:Fallback xmlns="">
          <p:sp>
            <p:nvSpPr>
              <p:cNvPr id="114" name="Text Box 38">
                <a:extLst>
                  <a:ext uri="{FF2B5EF4-FFF2-40B4-BE49-F238E27FC236}">
                    <a16:creationId xmlns:a16="http://schemas.microsoft.com/office/drawing/2014/main" id="{E4DD6A26-E1DD-4892-867C-B6381B54D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8825" y="4978886"/>
                <a:ext cx="7488832" cy="545662"/>
              </a:xfrm>
              <a:prstGeom prst="rect">
                <a:avLst/>
              </a:prstGeom>
              <a:blipFill>
                <a:blip r:embed="rId6"/>
                <a:stretch>
                  <a:fillRect l="-732" b="-112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6" name="图片 115">
            <a:extLst>
              <a:ext uri="{FF2B5EF4-FFF2-40B4-BE49-F238E27FC236}">
                <a16:creationId xmlns:a16="http://schemas.microsoft.com/office/drawing/2014/main" id="{825DB9BF-6368-4CDE-A6EB-F00FCBD18A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5757331"/>
            <a:ext cx="5715000" cy="3810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D10502B-2FE3-47E1-A942-6D748ED3D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11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6F29844-97AF-449F-9190-2E9E6A034778}"/>
                  </a:ext>
                </a:extLst>
              </p:cNvPr>
              <p:cNvSpPr/>
              <p:nvPr/>
            </p:nvSpPr>
            <p:spPr>
              <a:xfrm>
                <a:off x="48440" y="78014"/>
                <a:ext cx="6035728" cy="14797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eaLnBrk="1" hangingPunct="1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en-US" altLang="zh-CN" sz="200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0"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0"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2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US" altLang="zh-CN" sz="200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0" lang="en-US" altLang="zh-CN" sz="200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Ω</m:t>
                                      </m:r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𝑡</m:t>
                                      </m:r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i="1"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i="1"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𝜀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i="1"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kumimoji="0"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2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US" altLang="zh-CN" sz="200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𝜔</m:t>
                                      </m:r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𝑡</m:t>
                                      </m:r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i="1"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i="1"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𝜀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i="1"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0"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0"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2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US" altLang="zh-CN" sz="200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0" lang="en-US" altLang="zh-CN" sz="200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Ω</m:t>
                                      </m:r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𝑡</m:t>
                                      </m:r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i="1"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i="1"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𝜀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i="1"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kumimoji="0"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2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US" altLang="zh-CN" sz="200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𝜔</m:t>
                                      </m:r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𝑡</m:t>
                                      </m:r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i="1"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i="1"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𝜀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i="1"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6F29844-97AF-449F-9190-2E9E6A0347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" y="78014"/>
                <a:ext cx="6035728" cy="14797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66028D86-55CE-49D3-A134-58E41827FA03}"/>
                  </a:ext>
                </a:extLst>
              </p:cNvPr>
              <p:cNvSpPr/>
              <p:nvPr/>
            </p:nvSpPr>
            <p:spPr>
              <a:xfrm>
                <a:off x="6156176" y="327333"/>
                <a:ext cx="3024336" cy="97738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：简正坐标</a:t>
                </a: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：简正频率</a:t>
                </a: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66028D86-55CE-49D3-A134-58E41827FA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327333"/>
                <a:ext cx="3024336" cy="977383"/>
              </a:xfrm>
              <a:prstGeom prst="rect">
                <a:avLst/>
              </a:prstGeom>
              <a:blipFill>
                <a:blip r:embed="rId9"/>
                <a:stretch>
                  <a:fillRect l="-1008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197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54B9367-3B88-4FCC-95E6-E88FA3964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12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184FC0A-ADF5-46AF-B9E4-98098A1F2EFE}"/>
                  </a:ext>
                </a:extLst>
              </p:cNvPr>
              <p:cNvSpPr/>
              <p:nvPr/>
            </p:nvSpPr>
            <p:spPr>
              <a:xfrm>
                <a:off x="3171533" y="-99392"/>
                <a:ext cx="5301620" cy="14797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eaLnBrk="1" hangingPunct="1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en-US" altLang="zh-CN" sz="200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0"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altLang="zh-CN" sz="2000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000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0" lang="en-US" altLang="zh-CN" sz="2000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000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0"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eqArr>
                        </m:e>
                      </m:d>
                      <m:r>
                        <a:rPr kumimoji="0"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,   </m:t>
                      </m:r>
                      <m:d>
                        <m:dPr>
                          <m:begChr m:val="{"/>
                          <m:endChr m:val=""/>
                          <m:ctrlPr>
                            <a:rPr kumimoji="0" lang="en-US" altLang="zh-CN" sz="2000" b="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0"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US" altLang="zh-CN" sz="200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0" lang="en-US" altLang="zh-CN" sz="200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Ω</m:t>
                                      </m:r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𝑡</m:t>
                                      </m:r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i="1"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i="1"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𝜀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i="1"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0"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US" altLang="zh-CN" sz="200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𝜔</m:t>
                                      </m:r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𝑡</m:t>
                                      </m:r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i="1"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i="1"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𝜀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i="1"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184FC0A-ADF5-46AF-B9E4-98098A1F2E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533" y="-99392"/>
                <a:ext cx="5301620" cy="14797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F3DF04F5-D6BD-4285-A9AF-CBE230A5535B}"/>
              </a:ext>
            </a:extLst>
          </p:cNvPr>
          <p:cNvSpPr/>
          <p:nvPr/>
        </p:nvSpPr>
        <p:spPr>
          <a:xfrm>
            <a:off x="61126" y="116632"/>
            <a:ext cx="2592288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eaLnBrk="1" hangingPunct="1">
              <a:spcBef>
                <a:spcPts val="0"/>
              </a:spcBef>
            </a:pP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简正坐标与简正频率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4AF776C-AEC0-4E28-9ADE-79FFDDE93AC7}"/>
                  </a:ext>
                </a:extLst>
              </p:cNvPr>
              <p:cNvSpPr/>
              <p:nvPr/>
            </p:nvSpPr>
            <p:spPr>
              <a:xfrm>
                <a:off x="96180" y="1380372"/>
                <a:ext cx="9036496" cy="54362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en-US" sz="20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多自由度系统小振动，是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20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个独立振动的叠加，这些独立振动叫做简正振动。对应坐标叫做简正坐标（如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）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，振动频率叫</a:t>
                </a:r>
                <a:r>
                  <a:rPr lang="zh-CN" altLang="en-US" sz="2000" dirty="0">
                    <a:latin typeface="+mj-lt"/>
                    <a:ea typeface="黑体" panose="02010609060101010101" pitchFamily="49" charset="-122"/>
                  </a:rPr>
                  <a:t>简</a:t>
                </a:r>
                <a:r>
                  <a:rPr lang="zh-CN" altLang="en-US" sz="2000" i="0" dirty="0">
                    <a:latin typeface="+mj-lt"/>
                    <a:ea typeface="黑体" panose="02010609060101010101" pitchFamily="49" charset="-122"/>
                  </a:rPr>
                  <a:t>正频率（</a:t>
                </a:r>
                <a:r>
                  <a:rPr lang="zh-CN" altLang="en-US" sz="2000" dirty="0">
                    <a:ea typeface="黑体" panose="02010609060101010101" pitchFamily="49" charset="-122"/>
                  </a:rPr>
                  <a:t>如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i="0" dirty="0">
                    <a:latin typeface="+mj-lt"/>
                    <a:ea typeface="黑体" panose="02010609060101010101" pitchFamily="49" charset="-122"/>
                  </a:rPr>
                  <a:t>）</a:t>
                </a:r>
                <a:endParaRPr lang="en-US" altLang="zh-CN" sz="2000" i="0" dirty="0">
                  <a:latin typeface="+mj-lt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如果将广义坐标取为简正坐标，如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𝜉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1,2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±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，则有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1,2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±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acc>
                            <m:accPr>
                              <m:chr m:val="̇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b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acc>
                            <m:accPr>
                              <m:chr m:val="̇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b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acc>
                            <m:accPr>
                              <m:chr m:val="̇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𝜉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b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acc>
                            <m:accPr>
                              <m:chr m:val="̇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𝜉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b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b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𝜉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b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3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𝜉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系统的拉氏函数 </a:t>
                </a:r>
                <a14:m>
                  <m:oMath xmlns:m="http://schemas.openxmlformats.org/officeDocument/2006/math">
                    <m:r>
                      <a:rPr kumimoji="0"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𝐿</m:t>
                    </m:r>
                    <m:r>
                      <a:rPr kumimoji="0"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=</m:t>
                    </m:r>
                    <m:f>
                      <m:fPr>
                        <m:ctrlPr>
                          <a:rPr kumimoji="0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fPr>
                      <m:num>
                        <m:r>
                          <a:rPr kumimoji="0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1</m:t>
                        </m:r>
                      </m:num>
                      <m:den>
                        <m:r>
                          <a:rPr kumimoji="0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2</m:t>
                        </m:r>
                      </m:den>
                    </m:f>
                    <m:r>
                      <a:rPr kumimoji="0"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𝑚</m:t>
                    </m:r>
                    <m:d>
                      <m:dPr>
                        <m:ctrlPr>
                          <a:rPr kumimoji="0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0"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2" charset="2"/>
                              </a:rPr>
                            </m:ctrlPr>
                          </m:sSubSupPr>
                          <m:e>
                            <m:acc>
                              <m:accPr>
                                <m:chr m:val="̇"/>
                                <m:ctrlPr>
                                  <a:rPr kumimoji="0"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</m:ctrlPr>
                              </m:accPr>
                              <m:e>
                                <m:r>
                                  <a:rPr kumimoji="0"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2" charset="2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2" charset="2"/>
                              </a:rPr>
                              <m:t>2</m:t>
                            </m:r>
                          </m:sup>
                        </m:sSubSup>
                        <m:r>
                          <a:rPr kumimoji="0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+</m:t>
                        </m:r>
                        <m:sSubSup>
                          <m:sSubSupPr>
                            <m:ctrlPr>
                              <a:rPr kumimoji="0"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2" charset="2"/>
                              </a:rPr>
                            </m:ctrlPr>
                          </m:sSubSupPr>
                          <m:e>
                            <m:acc>
                              <m:accPr>
                                <m:chr m:val="̇"/>
                                <m:ctrlPr>
                                  <a:rPr kumimoji="0"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</m:ctrlPr>
                              </m:accPr>
                              <m:e>
                                <m:r>
                                  <a:rPr kumimoji="0"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2" charset="2"/>
                              </a:rPr>
                              <m:t>2</m:t>
                            </m:r>
                          </m:sub>
                          <m:sup>
                            <m:r>
                              <a:rPr kumimoji="0"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2" charset="2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kumimoji="0"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−</m:t>
                    </m:r>
                    <m:r>
                      <a:rPr kumimoji="0"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𝑘</m:t>
                    </m:r>
                    <m:r>
                      <a:rPr kumimoji="0"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(</m:t>
                    </m:r>
                    <m:sSubSup>
                      <m:sSubSupPr>
                        <m:ctrlPr>
                          <a:rPr kumimoji="0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sSubSupPr>
                      <m:e>
                        <m:r>
                          <a:rPr kumimoji="0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𝑞</m:t>
                        </m:r>
                      </m:e>
                      <m:sub>
                        <m:r>
                          <a:rPr kumimoji="0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1</m:t>
                        </m:r>
                      </m:sub>
                      <m:sup>
                        <m:r>
                          <a:rPr kumimoji="0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2</m:t>
                        </m:r>
                      </m:sup>
                    </m:sSubSup>
                    <m:r>
                      <a:rPr kumimoji="0"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+</m:t>
                    </m:r>
                    <m:sSubSup>
                      <m:sSubSupPr>
                        <m:ctrlPr>
                          <a:rPr kumimoji="0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sSubSupPr>
                      <m:e>
                        <m:r>
                          <a:rPr kumimoji="0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𝑞</m:t>
                        </m:r>
                      </m:e>
                      <m:sub>
                        <m:r>
                          <a:rPr kumimoji="0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2</m:t>
                        </m:r>
                      </m:sub>
                      <m:sup>
                        <m:r>
                          <a:rPr kumimoji="0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2</m:t>
                        </m:r>
                      </m:sup>
                    </m:sSubSup>
                    <m:r>
                      <a:rPr kumimoji="0"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−</m:t>
                    </m:r>
                    <m:sSub>
                      <m:sSubPr>
                        <m:ctrlPr>
                          <a:rPr kumimoji="0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sSubPr>
                      <m:e>
                        <m:r>
                          <a:rPr kumimoji="0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𝑞</m:t>
                        </m:r>
                      </m:e>
                      <m:sub>
                        <m:r>
                          <a:rPr kumimoji="0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kumimoji="0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sSubPr>
                      <m:e>
                        <m:r>
                          <a:rPr kumimoji="0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𝑞</m:t>
                        </m:r>
                      </m:e>
                      <m:sub>
                        <m:r>
                          <a:rPr kumimoji="0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2</m:t>
                        </m:r>
                      </m:sub>
                    </m:sSub>
                    <m:r>
                      <a:rPr kumimoji="0"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)</m:t>
                    </m:r>
                  </m:oMath>
                </a14:m>
                <a:r>
                  <a:rPr kumimoji="0" lang="en-US" altLang="zh-CN" sz="2000" dirty="0">
                    <a:solidFill>
                      <a:srgbClr val="0000FF"/>
                    </a:solidFill>
                    <a:ea typeface="黑体" panose="02010609060101010101" pitchFamily="49" charset="-122"/>
                    <a:sym typeface="Symbol" pitchFamily="2" charset="2"/>
                  </a:rPr>
                  <a:t> </a:t>
                </a:r>
                <a:r>
                  <a:rPr kumimoji="0" lang="zh-CN" altLang="en-US" sz="2000" dirty="0">
                    <a:ea typeface="黑体" panose="02010609060101010101" pitchFamily="49" charset="-122"/>
                    <a:sym typeface="Symbol" pitchFamily="2" charset="2"/>
                  </a:rPr>
                  <a:t>可以简化为</a:t>
                </a:r>
                <a:endParaRPr kumimoji="0" lang="en-US" altLang="zh-CN" sz="2000" dirty="0"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𝐿</m:t>
                      </m:r>
                      <m:r>
                        <a:rPr kumimoji="0"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fPr>
                        <m:num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2</m:t>
                          </m:r>
                        </m:den>
                      </m:f>
                      <m:r>
                        <a:rPr kumimoji="0"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𝑚</m:t>
                      </m:r>
                      <m:sSubSup>
                        <m:sSubSupPr>
                          <m:ctrlP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bSupPr>
                        <m:e>
                          <m:acc>
                            <m:accPr>
                              <m:chr m:val="̇"/>
                              <m:ctrlPr>
                                <a:rPr kumimoji="0"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𝜉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1</m:t>
                          </m:r>
                        </m:sub>
                        <m:sup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2</m:t>
                          </m:r>
                        </m:sup>
                      </m:sSubSup>
                      <m:r>
                        <a:rPr kumimoji="0"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−</m:t>
                      </m:r>
                      <m:f>
                        <m:fPr>
                          <m:ctrlP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fPr>
                        <m:num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2</m:t>
                          </m:r>
                        </m:den>
                      </m:f>
                      <m:r>
                        <a:rPr kumimoji="0"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𝑘</m:t>
                      </m:r>
                      <m:sSubSup>
                        <m:sSubSupPr>
                          <m:ctrlP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bSupPr>
                        <m:e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𝜉</m:t>
                          </m:r>
                        </m:e>
                        <m:sub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1</m:t>
                          </m:r>
                        </m:sub>
                        <m:sup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2</m:t>
                          </m:r>
                        </m:sup>
                      </m:sSubSup>
                      <m:r>
                        <a:rPr kumimoji="0"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+</m:t>
                      </m:r>
                      <m:f>
                        <m:fPr>
                          <m:ctrlPr>
                            <a:rPr kumimoji="0"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fPr>
                        <m:num>
                          <m:r>
                            <a:rPr kumimoji="0"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2</m:t>
                          </m:r>
                        </m:den>
                      </m:f>
                      <m:r>
                        <a:rPr kumimoji="0"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𝑚</m:t>
                      </m:r>
                      <m:sSubSup>
                        <m:sSubSupPr>
                          <m:ctrlPr>
                            <a:rPr kumimoji="0"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bSupPr>
                        <m:e>
                          <m:acc>
                            <m:accPr>
                              <m:chr m:val="̇"/>
                              <m:ctrlPr>
                                <a:rPr kumimoji="0"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𝜉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2</m:t>
                          </m:r>
                        </m:sub>
                        <m:sup>
                          <m:r>
                            <a:rPr kumimoji="0"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2</m:t>
                          </m:r>
                        </m:sup>
                      </m:sSubSup>
                      <m:r>
                        <a:rPr kumimoji="0"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−</m:t>
                      </m:r>
                      <m:f>
                        <m:fPr>
                          <m:ctrlPr>
                            <a:rPr kumimoji="0"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fPr>
                        <m:num>
                          <m:r>
                            <a:rPr kumimoji="0"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2</m:t>
                          </m:r>
                        </m:den>
                      </m:f>
                      <m:r>
                        <a:rPr kumimoji="0"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3</m:t>
                      </m:r>
                      <m:r>
                        <a:rPr kumimoji="0"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𝑘</m:t>
                      </m:r>
                      <m:sSubSup>
                        <m:sSubSupPr>
                          <m:ctrlPr>
                            <a:rPr kumimoji="0"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bSupPr>
                        <m:e>
                          <m:r>
                            <a:rPr kumimoji="0"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𝜉</m:t>
                          </m:r>
                        </m:e>
                        <m:sub>
                          <m:r>
                            <a:rPr kumimoji="0"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2</m:t>
                          </m:r>
                        </m:sub>
                        <m:sup>
                          <m:r>
                            <a:rPr kumimoji="0"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US" altLang="zh-CN" sz="2000" dirty="0">
                  <a:solidFill>
                    <a:srgbClr val="0000FF"/>
                  </a:solidFill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</a:pPr>
                <a:r>
                  <a:rPr kumimoji="0"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  <a:sym typeface="Symbol" pitchFamily="2" charset="2"/>
                  </a:rPr>
                  <a:t>显然这是两个独立的谐振子的拉氏函数。简正坐标，就是使拉氏函数的动能和势能都取对角形式的坐标选取方式。小振动，是简正振动的合成。</a:t>
                </a:r>
                <a:endPara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4AF776C-AEC0-4E28-9ADE-79FFDDE93A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80" y="1380372"/>
                <a:ext cx="9036496" cy="5436232"/>
              </a:xfrm>
              <a:prstGeom prst="rect">
                <a:avLst/>
              </a:prstGeom>
              <a:blipFill>
                <a:blip r:embed="rId3"/>
                <a:stretch>
                  <a:fillRect l="-742" b="-10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4996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Box 13">
                <a:extLst>
                  <a:ext uri="{FF2B5EF4-FFF2-40B4-BE49-F238E27FC236}">
                    <a16:creationId xmlns:a16="http://schemas.microsoft.com/office/drawing/2014/main" id="{4BFF02F2-FB45-45F3-A4C0-24C5D8B77C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504" y="-11302"/>
                <a:ext cx="9020222" cy="65834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𝑚</m:t>
                      </m:r>
                      <m:sSub>
                        <m:sSubPr>
                          <m:ctrlPr>
                            <a:rPr kumimoji="0"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kumimoji="0"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accPr>
                            <m:e>
                              <m:r>
                                <a:rPr kumimoji="0"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+</m:t>
                      </m:r>
                      <m:r>
                        <a:rPr kumimoji="0"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𝑘</m:t>
                      </m:r>
                      <m:d>
                        <m:dPr>
                          <m:ctrlPr>
                            <a:rPr kumimoji="0"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dPr>
                        <m:e>
                          <m:r>
                            <a:rPr kumimoji="0"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2</m:t>
                          </m:r>
                          <m:sSub>
                            <m:sSubPr>
                              <m:ctrlPr>
                                <a:rPr kumimoji="0"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kumimoji="0"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0"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kumimoji="0"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0"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0"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=0</m:t>
                      </m:r>
                    </m:oMath>
                  </m:oMathPara>
                </a14:m>
                <a:endParaRPr kumimoji="0" lang="en-US" altLang="zh-CN" dirty="0">
                  <a:solidFill>
                    <a:srgbClr val="0000FF"/>
                  </a:solidFill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𝑚</m:t>
                      </m:r>
                      <m:sSub>
                        <m:sSubPr>
                          <m:ctrlPr>
                            <a:rPr kumimoji="0"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kumimoji="0"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accPr>
                            <m:e>
                              <m:r>
                                <a:rPr kumimoji="0"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+</m:t>
                      </m:r>
                      <m:r>
                        <a:rPr kumimoji="0"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𝑘</m:t>
                      </m:r>
                      <m:d>
                        <m:dPr>
                          <m:ctrlPr>
                            <a:rPr kumimoji="0"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dPr>
                        <m:e>
                          <m:r>
                            <a:rPr kumimoji="0"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2</m:t>
                          </m:r>
                          <m:sSub>
                            <m:sSubPr>
                              <m:ctrlPr>
                                <a:rPr kumimoji="0"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kumimoji="0"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0"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kumimoji="0"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0"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0"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=0</m:t>
                      </m:r>
                    </m:oMath>
                  </m:oMathPara>
                </a14:m>
                <a:endParaRPr kumimoji="0" lang="en-US" altLang="zh-CN" dirty="0">
                  <a:solidFill>
                    <a:srgbClr val="0000FF"/>
                  </a:solidFill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spcBef>
                    <a:spcPts val="0"/>
                  </a:spcBef>
                </a:pPr>
                <a:r>
                  <a:rPr kumimoji="0" lang="zh-CN" altLang="en-US" dirty="0">
                    <a:ea typeface="黑体" panose="02010609060101010101" pitchFamily="49" charset="-122"/>
                    <a:sym typeface="Symbol" pitchFamily="2" charset="2"/>
                  </a:rPr>
                  <a:t>方程的解为相互独立的简谐振动的线性叠加</a:t>
                </a:r>
                <a:endParaRPr kumimoji="0" lang="en-US" altLang="zh-CN" dirty="0"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kumimoji="0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𝑞</m:t>
                          </m:r>
                        </m:e>
                        <m:sub>
                          <m:r>
                            <a:rPr kumimoji="0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𝛼</m:t>
                          </m:r>
                        </m:sub>
                      </m:sSub>
                      <m:r>
                        <a:rPr kumimoji="0"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naryPr>
                        <m:sub>
                          <m:r>
                            <a:rPr kumimoji="0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𝛽</m:t>
                          </m:r>
                          <m:r>
                            <a:rPr kumimoji="0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kumimoji="0"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0"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𝛼𝛽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0"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altLang="zh-CN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0"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kumimoji="0"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𝛽</m:t>
                                      </m:r>
                                    </m:sub>
                                  </m:sSub>
                                  <m:r>
                                    <a:rPr kumimoji="0"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𝑡</m:t>
                                  </m:r>
                                  <m:r>
                                    <a:rPr kumimoji="0"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0"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kumimoji="0"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𝛽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  <m:r>
                        <a:rPr kumimoji="0"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  (</m:t>
                      </m:r>
                      <m:r>
                        <a:rPr kumimoji="0"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𝛼</m:t>
                      </m:r>
                      <m:r>
                        <a:rPr kumimoji="0"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=1,2)</m:t>
                      </m:r>
                    </m:oMath>
                  </m:oMathPara>
                </a14:m>
                <a:endParaRPr kumimoji="0" lang="en-US" altLang="zh-CN" dirty="0">
                  <a:solidFill>
                    <a:srgbClr val="0000FF"/>
                  </a:solidFill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</a:pPr>
                <a:r>
                  <a:rPr kumimoji="0" lang="zh-CN" altLang="en-US" dirty="0">
                    <a:ea typeface="黑体" panose="02010609060101010101" pitchFamily="49" charset="-122"/>
                    <a:sym typeface="Symbol" pitchFamily="2" charset="2"/>
                  </a:rPr>
                  <a:t>因为振动相互独立，若</a:t>
                </a:r>
                <a:r>
                  <a:rPr kumimoji="0" lang="zh-CN" altLang="en-US" b="1" dirty="0">
                    <a:solidFill>
                      <a:srgbClr val="FF0000"/>
                    </a:solidFill>
                    <a:ea typeface="黑体" panose="02010609060101010101" pitchFamily="49" charset="-122"/>
                    <a:sym typeface="Symbol" pitchFamily="2" charset="2"/>
                  </a:rPr>
                  <a:t>只保留一个独立振动，仍为原方程的解</a:t>
                </a:r>
                <a:endParaRPr kumimoji="0" lang="en-US" altLang="zh-CN" b="1" dirty="0">
                  <a:solidFill>
                    <a:srgbClr val="FF0000"/>
                  </a:solidFill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kumimoji="0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𝑞</m:t>
                          </m:r>
                        </m:e>
                        <m:sub>
                          <m:r>
                            <a:rPr kumimoji="0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𝛼</m:t>
                          </m:r>
                        </m:sub>
                      </m:sSub>
                      <m:r>
                        <a:rPr kumimoji="0"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kumimoji="0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𝐴</m:t>
                          </m:r>
                        </m:e>
                        <m:sub>
                          <m:r>
                            <a:rPr kumimoji="0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𝛼𝛽</m:t>
                          </m:r>
                        </m:sub>
                      </m:sSub>
                      <m:func>
                        <m:funcPr>
                          <m:ctrlPr>
                            <a:rPr kumimoji="0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zh-CN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0"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kumimoji="0"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𝛽</m:t>
                                  </m:r>
                                </m:sub>
                              </m:sSub>
                              <m:r>
                                <a:rPr kumimoji="0"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𝑡</m:t>
                              </m:r>
                              <m:r>
                                <a:rPr kumimoji="0"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kumimoji="0"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𝛽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0"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,  (</m:t>
                      </m:r>
                      <m:r>
                        <a:rPr kumimoji="0"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𝛼</m:t>
                      </m:r>
                      <m:r>
                        <a:rPr kumimoji="0"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=1,2</m:t>
                      </m:r>
                      <m:r>
                        <a:rPr kumimoji="0" lang="zh-CN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；</m:t>
                      </m:r>
                      <m:r>
                        <a:rPr kumimoji="0"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𝛽</m:t>
                      </m:r>
                      <m:r>
                        <a:rPr kumimoji="0" lang="zh-CN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取</m:t>
                      </m:r>
                      <m:r>
                        <a:rPr kumimoji="0" lang="zh-CN" altLang="en-US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特定值</m:t>
                      </m:r>
                      <m:r>
                        <a:rPr kumimoji="0"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)</m:t>
                      </m:r>
                    </m:oMath>
                  </m:oMathPara>
                </a14:m>
                <a:endParaRPr kumimoji="0" lang="en-US" altLang="zh-CN" b="0" dirty="0"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</a:pPr>
                <a:r>
                  <a:rPr kumimoji="0" lang="zh-CN" altLang="en-US" dirty="0">
                    <a:ea typeface="黑体" panose="02010609060101010101" pitchFamily="49" charset="-122"/>
                    <a:sym typeface="Symbol" pitchFamily="2" charset="2"/>
                  </a:rPr>
                  <a:t>二维情形下，有</a:t>
                </a:r>
                <a:endParaRPr kumimoji="0" lang="en-US" altLang="zh-CN" dirty="0"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kumimoji="0"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𝑞</m:t>
                          </m:r>
                        </m:e>
                        <m:sub>
                          <m:r>
                            <a:rPr kumimoji="0"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kumimoji="0"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𝐴</m:t>
                          </m:r>
                        </m:e>
                        <m:sub>
                          <m:r>
                            <a:rPr kumimoji="0"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1</m:t>
                          </m:r>
                          <m:r>
                            <a:rPr kumimoji="0"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𝛽</m:t>
                          </m:r>
                        </m:sub>
                      </m:sSub>
                      <m:func>
                        <m:funcPr>
                          <m:ctrlPr>
                            <a:rPr kumimoji="0"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zh-CN" b="0" i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0"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kumimoji="0"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𝛽</m:t>
                                  </m:r>
                                </m:sub>
                              </m:sSub>
                              <m:r>
                                <a:rPr kumimoji="0"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𝑡</m:t>
                              </m:r>
                              <m:r>
                                <a:rPr kumimoji="0"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kumimoji="0"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𝛽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0"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,  </m:t>
                      </m:r>
                      <m:sSub>
                        <m:sSubPr>
                          <m:ctrlPr>
                            <a:rPr kumimoji="0"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kumimoji="0"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𝑞</m:t>
                          </m:r>
                        </m:e>
                        <m:sub>
                          <m:r>
                            <a:rPr kumimoji="0"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kumimoji="0"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𝐴</m:t>
                          </m:r>
                        </m:e>
                        <m:sub>
                          <m:r>
                            <a:rPr kumimoji="0"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2</m:t>
                          </m:r>
                          <m:r>
                            <a:rPr kumimoji="0"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𝛽</m:t>
                          </m:r>
                        </m:sub>
                      </m:sSub>
                      <m:func>
                        <m:funcPr>
                          <m:ctrlPr>
                            <a:rPr kumimoji="0"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zh-CN" b="0" i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0"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kumimoji="0"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𝛽</m:t>
                                  </m:r>
                                </m:sub>
                              </m:sSub>
                              <m:r>
                                <a:rPr kumimoji="0"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𝑡</m:t>
                              </m:r>
                              <m:r>
                                <a:rPr kumimoji="0"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kumimoji="0"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𝛽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kumimoji="0" lang="en-US" altLang="zh-CN" b="0" dirty="0"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</a:pPr>
                <a:r>
                  <a:rPr kumimoji="0" lang="zh-CN" altLang="en-US" dirty="0">
                    <a:ea typeface="黑体" panose="02010609060101010101" pitchFamily="49" charset="-122"/>
                    <a:sym typeface="Symbol" pitchFamily="2" charset="2"/>
                  </a:rPr>
                  <a:t>代回原方程，易得</a:t>
                </a:r>
                <a:endParaRPr kumimoji="0" lang="en-US" altLang="zh-CN" dirty="0"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eqArrPr>
                            <m:e>
                              <m:r>
                                <a:rPr kumimoji="0"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1</m:t>
                                  </m:r>
                                  <m: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𝛽</m:t>
                                  </m:r>
                                </m:sub>
                              </m:sSub>
                              <m:r>
                                <a:rPr kumimoji="0"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𝑚</m:t>
                              </m:r>
                              <m:sSubSup>
                                <m:sSubSupPr>
                                  <m:ctrlP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𝛽</m:t>
                                  </m:r>
                                </m:sub>
                                <m:sup>
                                  <m: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kumimoji="0"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+</m:t>
                              </m:r>
                              <m:r>
                                <a:rPr kumimoji="0"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kumimoji="0" lang="en-US" altLang="zh-CN" sz="2000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000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1</m:t>
                                      </m:r>
                                      <m:r>
                                        <a:rPr kumimoji="0" lang="en-US" altLang="zh-CN" sz="2000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𝛽</m:t>
                                      </m:r>
                                    </m:sub>
                                  </m:sSub>
                                  <m: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en-US" altLang="zh-CN" sz="2000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000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2</m:t>
                                      </m:r>
                                      <m:r>
                                        <a:rPr kumimoji="0" lang="en-US" altLang="zh-CN" sz="2000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𝛽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0"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=0</m:t>
                              </m:r>
                            </m:e>
                            <m:e>
                              <m:r>
                                <a:rPr kumimoji="0"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2</m:t>
                                  </m:r>
                                  <m: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𝛽</m:t>
                                  </m:r>
                                </m:sub>
                              </m:sSub>
                              <m:r>
                                <a:rPr kumimoji="0"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𝑚</m:t>
                              </m:r>
                              <m:sSubSup>
                                <m:sSubSupPr>
                                  <m:ctrlP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𝛽</m:t>
                                  </m:r>
                                </m:sub>
                                <m:sup>
                                  <m: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kumimoji="0"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+</m:t>
                              </m:r>
                              <m:r>
                                <a:rPr kumimoji="0"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2</m:t>
                                      </m:r>
                                      <m:r>
                                        <a:rPr kumimoji="0" lang="en-US" altLang="zh-CN" sz="2000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𝛽</m:t>
                                      </m:r>
                                    </m:sub>
                                  </m:sSub>
                                  <m: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1</m:t>
                                      </m:r>
                                      <m:r>
                                        <a:rPr kumimoji="0" lang="en-US" altLang="zh-CN" sz="2000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𝛽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0"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  <m:r>
                        <a:rPr kumimoji="0"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  ⟹</m:t>
                      </m:r>
                      <m:d>
                        <m:dPr>
                          <m:begChr m:val="{"/>
                          <m:endChr m:val=""/>
                          <m:ctrlPr>
                            <a:rPr kumimoji="0"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2</m:t>
                                  </m:r>
                                  <m: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𝑘</m:t>
                                  </m:r>
                                  <m: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−</m:t>
                                  </m:r>
                                  <m: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𝑚</m:t>
                                  </m:r>
                                  <m:sSubSup>
                                    <m:sSubSupPr>
                                      <m:ctrlPr>
                                        <a:rPr kumimoji="0" lang="en-US" altLang="zh-CN" sz="20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altLang="zh-CN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𝛽</m:t>
                                      </m:r>
                                    </m:sub>
                                    <m:sup>
                                      <m:r>
                                        <a:rPr kumimoji="0" lang="en-US" altLang="zh-CN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  <m:sSub>
                                <m:sSubPr>
                                  <m:ctrlP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1</m:t>
                                  </m:r>
                                  <m: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𝛽</m:t>
                                  </m:r>
                                </m:sub>
                              </m:sSub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−</m:t>
                              </m:r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2</m:t>
                                  </m:r>
                                  <m: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𝛽</m:t>
                                  </m:r>
                                </m:sub>
                              </m:sSub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=0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CN" sz="2000" dirty="0">
                                  <a:solidFill>
                                    <a:srgbClr val="0000FF"/>
                                  </a:solidFill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 </m:t>
                              </m:r>
                            </m:e>
                            <m:e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−</m:t>
                              </m:r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1</m:t>
                                  </m:r>
                                  <m: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𝛽</m:t>
                                  </m:r>
                                </m:sub>
                              </m:sSub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2</m:t>
                                  </m:r>
                                  <m: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𝑘</m:t>
                                  </m:r>
                                  <m: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−</m:t>
                                  </m:r>
                                  <m: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𝑚</m:t>
                                  </m:r>
                                  <m:sSubSup>
                                    <m:sSubSupPr>
                                      <m:ctrlPr>
                                        <a:rPr kumimoji="0" lang="en-US" altLang="zh-CN" sz="20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altLang="zh-CN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𝛽</m:t>
                                      </m:r>
                                    </m:sub>
                                    <m:sup>
                                      <m:r>
                                        <a:rPr kumimoji="0" lang="en-US" altLang="zh-CN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  <m:sSub>
                                <m:sSubPr>
                                  <m:ctrlP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2</m:t>
                                  </m:r>
                                  <m: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𝛽</m:t>
                                  </m:r>
                                </m:sub>
                              </m:sSub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en-US" altLang="zh-CN" dirty="0">
                  <a:ea typeface="黑体" panose="02010609060101010101" pitchFamily="49" charset="-122"/>
                  <a:sym typeface="Symbol" pitchFamily="2" charset="2"/>
                </a:endParaRPr>
              </a:p>
            </p:txBody>
          </p:sp>
        </mc:Choice>
        <mc:Fallback>
          <p:sp>
            <p:nvSpPr>
              <p:cNvPr id="7" name="Text Box 13">
                <a:extLst>
                  <a:ext uri="{FF2B5EF4-FFF2-40B4-BE49-F238E27FC236}">
                    <a16:creationId xmlns:a16="http://schemas.microsoft.com/office/drawing/2014/main" id="{4BFF02F2-FB45-45F3-A4C0-24C5D8B77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4" y="-11302"/>
                <a:ext cx="9020222" cy="6583469"/>
              </a:xfrm>
              <a:prstGeom prst="rect">
                <a:avLst/>
              </a:prstGeom>
              <a:blipFill>
                <a:blip r:embed="rId2"/>
                <a:stretch>
                  <a:fillRect l="-10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F55828B-5141-49F5-98FE-425950FD7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13</a:t>
            </a:fld>
            <a:endParaRPr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6DE72E1-370D-4A0D-8C91-8520DA7435E0}"/>
              </a:ext>
            </a:extLst>
          </p:cNvPr>
          <p:cNvSpPr/>
          <p:nvPr/>
        </p:nvSpPr>
        <p:spPr>
          <a:xfrm>
            <a:off x="179512" y="-11302"/>
            <a:ext cx="2592288" cy="9435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如何求解简正振动？</a:t>
            </a:r>
            <a:endParaRPr lang="en-US" altLang="zh-CN" sz="2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前例启发的方法</a:t>
            </a:r>
          </a:p>
        </p:txBody>
      </p:sp>
    </p:spTree>
    <p:extLst>
      <p:ext uri="{BB962C8B-B14F-4D97-AF65-F5344CB8AC3E}">
        <p14:creationId xmlns:p14="http://schemas.microsoft.com/office/powerpoint/2010/main" val="62084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13">
                <a:extLst>
                  <a:ext uri="{FF2B5EF4-FFF2-40B4-BE49-F238E27FC236}">
                    <a16:creationId xmlns:a16="http://schemas.microsoft.com/office/drawing/2014/main" id="{4BFF02F2-FB45-45F3-A4C0-24C5D8B77C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504" y="-11302"/>
                <a:ext cx="9020222" cy="67279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2</m:t>
                                  </m:r>
                                  <m: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𝑘</m:t>
                                  </m:r>
                                  <m: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−</m:t>
                                  </m:r>
                                  <m: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𝑚</m:t>
                                  </m:r>
                                  <m:sSubSup>
                                    <m:sSubSupPr>
                                      <m:ctrlPr>
                                        <a:rPr kumimoji="0" lang="en-US" altLang="zh-CN" sz="20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altLang="zh-CN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𝛽</m:t>
                                      </m:r>
                                    </m:sub>
                                    <m:sup>
                                      <m:r>
                                        <a:rPr kumimoji="0" lang="en-US" altLang="zh-CN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  <m:sSub>
                                <m:sSubPr>
                                  <m:ctrlP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1</m:t>
                                  </m:r>
                                  <m: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𝛽</m:t>
                                  </m:r>
                                </m:sub>
                              </m:sSub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−</m:t>
                              </m:r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2</m:t>
                                  </m:r>
                                  <m: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𝛽</m:t>
                                  </m:r>
                                </m:sub>
                              </m:sSub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=0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CN" sz="2000" dirty="0">
                                  <a:solidFill>
                                    <a:srgbClr val="0000FF"/>
                                  </a:solidFill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 </m:t>
                              </m:r>
                            </m:e>
                            <m:e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−</m:t>
                              </m:r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1</m:t>
                                  </m:r>
                                  <m: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𝛽</m:t>
                                  </m:r>
                                </m:sub>
                              </m:sSub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2</m:t>
                                  </m:r>
                                  <m: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𝑘</m:t>
                                  </m:r>
                                  <m: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−</m:t>
                                  </m:r>
                                  <m: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𝑚</m:t>
                                  </m:r>
                                  <m:sSubSup>
                                    <m:sSubSupPr>
                                      <m:ctrlPr>
                                        <a:rPr kumimoji="0" lang="en-US" altLang="zh-CN" sz="20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altLang="zh-CN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𝛽</m:t>
                                      </m:r>
                                    </m:sub>
                                    <m:sup>
                                      <m:r>
                                        <a:rPr kumimoji="0" lang="en-US" altLang="zh-CN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  <m:sSub>
                                <m:sSubPr>
                                  <m:ctrlP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2</m:t>
                                  </m:r>
                                  <m: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𝛽</m:t>
                                  </m:r>
                                </m:sub>
                              </m:sSub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  <m:r>
                        <a:rPr kumimoji="0"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⟹</m:t>
                      </m:r>
                      <m:d>
                        <m:dPr>
                          <m:ctrlPr>
                            <a:rPr kumimoji="0"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0"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2</m:t>
                                </m:r>
                                <m:r>
                                  <a:rPr kumimoji="0"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𝑘</m:t>
                                </m:r>
                                <m:r>
                                  <a:rPr kumimoji="0"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−</m:t>
                                </m:r>
                                <m:r>
                                  <a:rPr kumimoji="0"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𝑚</m:t>
                                </m:r>
                                <m:sSubSup>
                                  <m:sSubSupPr>
                                    <m:ctrlP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zh-CN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𝛽</m:t>
                                    </m:r>
                                  </m:sub>
                                  <m:sup>
                                    <m:r>
                                      <a:rPr kumimoji="0" lang="en-US" altLang="zh-CN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kumimoji="0"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−</m:t>
                                </m:r>
                                <m:r>
                                  <a:rPr kumimoji="0"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𝑘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−</m:t>
                                </m:r>
                                <m:r>
                                  <a:rPr kumimoji="0"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𝑘</m:t>
                                </m:r>
                              </m:e>
                              <m:e>
                                <m:r>
                                  <a:rPr kumimoji="0"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2</m:t>
                                </m:r>
                                <m:r>
                                  <a:rPr kumimoji="0"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𝑘</m:t>
                                </m:r>
                                <m:r>
                                  <a:rPr kumimoji="0"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−</m:t>
                                </m:r>
                                <m:r>
                                  <a:rPr kumimoji="0"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𝑚</m:t>
                                </m:r>
                                <m:sSubSup>
                                  <m:sSubSupPr>
                                    <m:ctrlP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zh-CN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𝛽</m:t>
                                    </m:r>
                                  </m:sub>
                                  <m:sup>
                                    <m:r>
                                      <a:rPr kumimoji="0" lang="en-US" altLang="zh-CN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kumimoji="0"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1</m:t>
                                  </m:r>
                                  <m: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𝛽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2</m:t>
                                  </m:r>
                                  <m: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𝛽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kumimoji="0"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=0</m:t>
                      </m:r>
                    </m:oMath>
                  </m:oMathPara>
                </a14:m>
                <a:endParaRPr kumimoji="0" lang="en-US" altLang="zh-CN" dirty="0">
                  <a:ea typeface="黑体" panose="02010609060101010101" pitchFamily="49" charset="-122"/>
                  <a:sym typeface="Symbol" pitchFamily="2" charset="2"/>
                </a:endParaRPr>
              </a:p>
              <a:p>
                <a:pPr marL="342900" indent="-342900" eaLnBrk="1" hangingPunct="1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kumimoji="0" lang="zh-CN" altLang="en-US" sz="2000" dirty="0">
                    <a:ea typeface="黑体" panose="02010609060101010101" pitchFamily="49" charset="-122"/>
                    <a:sym typeface="Symbol" pitchFamily="2" charset="2"/>
                  </a:rPr>
                  <a:t>这是二元齐次线性方程组，有非零解（即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sSubPr>
                      <m:e>
                        <m:r>
                          <a:rPr kumimoji="0"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𝑞</m:t>
                        </m:r>
                      </m:e>
                      <m:sub>
                        <m:r>
                          <a:rPr kumimoji="0"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𝛼</m:t>
                        </m:r>
                      </m:sub>
                    </m:sSub>
                    <m:r>
                      <a:rPr kumimoji="0"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≠0</m:t>
                    </m:r>
                  </m:oMath>
                </a14:m>
                <a:r>
                  <a:rPr kumimoji="0" lang="zh-CN" altLang="en-US" sz="2000" dirty="0">
                    <a:ea typeface="黑体" panose="02010609060101010101" pitchFamily="49" charset="-122"/>
                    <a:sym typeface="Symbol" pitchFamily="2" charset="2"/>
                  </a:rPr>
                  <a:t>）的条件为</a:t>
                </a:r>
                <a:endParaRPr kumimoji="0" lang="en-US" altLang="zh-CN" sz="2000" dirty="0"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0" lang="en-US" altLang="zh-CN" sz="200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0"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2</m:t>
                                </m:r>
                                <m:r>
                                  <a:rPr kumimoji="0"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𝑘</m:t>
                                </m:r>
                                <m:r>
                                  <a:rPr kumimoji="0"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−</m:t>
                                </m:r>
                                <m:r>
                                  <a:rPr kumimoji="0"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𝑚</m:t>
                                </m:r>
                                <m:sSubSup>
                                  <m:sSubSupPr>
                                    <m:ctrlPr>
                                      <a:rPr kumimoji="0" lang="en-US" altLang="zh-CN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zh-CN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kumimoji="0" lang="en-US" altLang="zh-CN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𝛽</m:t>
                                    </m:r>
                                  </m:sub>
                                  <m:sup>
                                    <m:r>
                                      <a:rPr kumimoji="0" lang="en-US" altLang="zh-CN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kumimoji="0"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−</m:t>
                                </m:r>
                                <m:r>
                                  <a:rPr kumimoji="0"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𝑘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−</m:t>
                                </m:r>
                                <m:r>
                                  <a:rPr kumimoji="0"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𝑘</m:t>
                                </m:r>
                              </m:e>
                              <m:e>
                                <m:r>
                                  <a:rPr kumimoji="0"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2</m:t>
                                </m:r>
                                <m:r>
                                  <a:rPr kumimoji="0"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𝑘</m:t>
                                </m:r>
                                <m:r>
                                  <a:rPr kumimoji="0"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−</m:t>
                                </m:r>
                                <m:r>
                                  <a:rPr kumimoji="0"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𝑚</m:t>
                                </m:r>
                                <m:sSubSup>
                                  <m:sSubSupPr>
                                    <m:ctrlPr>
                                      <a:rPr kumimoji="0" lang="en-US" altLang="zh-CN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zh-CN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kumimoji="0" lang="en-US" altLang="zh-CN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𝛽</m:t>
                                    </m:r>
                                  </m:sub>
                                  <m:sup>
                                    <m:r>
                                      <a:rPr kumimoji="0" lang="en-US" altLang="zh-CN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kumimoji="0" lang="en-US" altLang="zh-CN" sz="2000" i="1"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=</m:t>
                      </m:r>
                      <m:r>
                        <a:rPr kumimoji="0" lang="en-US" altLang="zh-CN" sz="2000" b="0" i="0" smtClean="0"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0</m:t>
                      </m:r>
                    </m:oMath>
                  </m:oMathPara>
                </a14:m>
                <a:endParaRPr kumimoji="0" lang="en-US" altLang="zh-CN" sz="2000" b="0" dirty="0"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⟹  </m:t>
                      </m:r>
                      <m:sSup>
                        <m:sSupPr>
                          <m:ctrlPr>
                            <a:rPr kumimoji="0"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2</m:t>
                              </m:r>
                              <m:r>
                                <a:rPr kumimoji="0"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𝑘</m:t>
                              </m:r>
                              <m:r>
                                <a:rPr kumimoji="0"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−</m:t>
                              </m:r>
                              <m:r>
                                <a:rPr kumimoji="0"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𝑚</m:t>
                              </m:r>
                              <m:sSubSup>
                                <m:sSubSupPr>
                                  <m:ctrlP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𝛽</m:t>
                                  </m:r>
                                </m:sub>
                                <m:sup>
                                  <m: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kumimoji="0"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2</m:t>
                          </m:r>
                        </m:sup>
                      </m:sSup>
                      <m:r>
                        <a:rPr kumimoji="0"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−</m:t>
                      </m:r>
                      <m:sSup>
                        <m:sSupPr>
                          <m:ctrlPr>
                            <a:rPr kumimoji="0"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pPr>
                        <m:e>
                          <m:r>
                            <a:rPr kumimoji="0"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𝑘</m:t>
                          </m:r>
                        </m:e>
                        <m:sup>
                          <m:r>
                            <a:rPr kumimoji="0"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2</m:t>
                          </m:r>
                        </m:sup>
                      </m:sSup>
                      <m:r>
                        <a:rPr kumimoji="0"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=0   ⟹   </m:t>
                      </m:r>
                      <m:sSubSup>
                        <m:sSubSupPr>
                          <m:ctrlP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bSupPr>
                        <m:e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𝜆</m:t>
                          </m:r>
                        </m:e>
                        <m:sub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1</m:t>
                          </m:r>
                        </m:sub>
                        <m:sup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2</m:t>
                          </m:r>
                        </m:sup>
                      </m:sSubSup>
                      <m:r>
                        <a:rPr kumimoji="0"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fPr>
                        <m:num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𝑘</m:t>
                          </m:r>
                        </m:num>
                        <m:den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𝑚</m:t>
                          </m:r>
                        </m:den>
                      </m:f>
                      <m:r>
                        <a:rPr kumimoji="0"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,  </m:t>
                      </m:r>
                      <m:sSubSup>
                        <m:sSubSupPr>
                          <m:ctrlP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bSupPr>
                        <m:e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𝜆</m:t>
                          </m:r>
                        </m:e>
                        <m:sub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2</m:t>
                          </m:r>
                        </m:sub>
                        <m:sup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2</m:t>
                          </m:r>
                        </m:sup>
                      </m:sSubSup>
                      <m:r>
                        <a:rPr kumimoji="0"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fPr>
                        <m:num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3</m:t>
                          </m:r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𝑘</m:t>
                          </m:r>
                        </m:num>
                        <m:den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𝑚</m:t>
                          </m:r>
                        </m:den>
                      </m:f>
                      <m:r>
                        <a:rPr kumimoji="0"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 </m:t>
                      </m:r>
                    </m:oMath>
                  </m:oMathPara>
                </a14:m>
                <a:endParaRPr kumimoji="0" lang="en-US" altLang="zh-CN" sz="2000" dirty="0"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</a:pPr>
                <a:r>
                  <a:rPr kumimoji="0" lang="zh-CN" altLang="en-US" sz="2000" dirty="0">
                    <a:ea typeface="黑体" panose="02010609060101010101" pitchFamily="49" charset="-122"/>
                    <a:sym typeface="Symbol" pitchFamily="2" charset="2"/>
                  </a:rPr>
                  <a:t>这提供了一种求解</a:t>
                </a:r>
                <a:r>
                  <a:rPr kumimoji="0" lang="zh-CN" altLang="en-US" sz="2000" b="1" dirty="0">
                    <a:solidFill>
                      <a:srgbClr val="FF0000"/>
                    </a:solidFill>
                    <a:ea typeface="黑体" panose="02010609060101010101" pitchFamily="49" charset="-122"/>
                    <a:sym typeface="Symbol" pitchFamily="2" charset="2"/>
                  </a:rPr>
                  <a:t>多自由度系统简正频率</a:t>
                </a:r>
                <a:r>
                  <a:rPr kumimoji="0" lang="zh-CN" altLang="en-US" sz="2000" dirty="0">
                    <a:ea typeface="黑体" panose="02010609060101010101" pitchFamily="49" charset="-122"/>
                    <a:sym typeface="Symbol" pitchFamily="2" charset="2"/>
                  </a:rPr>
                  <a:t>的方法</a:t>
                </a:r>
                <a:endParaRPr kumimoji="0" lang="en-US" altLang="zh-CN" sz="2000" dirty="0">
                  <a:ea typeface="黑体" panose="02010609060101010101" pitchFamily="49" charset="-122"/>
                  <a:sym typeface="Symbol" pitchFamily="2" charset="2"/>
                </a:endParaRPr>
              </a:p>
              <a:p>
                <a:pPr marL="342900" indent="-342900" eaLnBrk="1" hangingPunct="1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kumimoji="0" lang="zh-CN" altLang="en-US" sz="2000" dirty="0">
                    <a:solidFill>
                      <a:schemeClr val="tx1"/>
                    </a:solidFill>
                    <a:ea typeface="黑体" panose="02010609060101010101" pitchFamily="49" charset="-122"/>
                    <a:sym typeface="Symbol" pitchFamily="2" charset="2"/>
                  </a:rPr>
                  <a:t>将计算得到的</a:t>
                </a:r>
                <a14:m>
                  <m:oMath xmlns:m="http://schemas.openxmlformats.org/officeDocument/2006/math">
                    <m:r>
                      <a:rPr kumimoji="0"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𝜆</m:t>
                    </m:r>
                  </m:oMath>
                </a14:m>
                <a:r>
                  <a:rPr kumimoji="0" lang="zh-CN" altLang="en-US" sz="2000" dirty="0">
                    <a:solidFill>
                      <a:schemeClr val="tx1"/>
                    </a:solidFill>
                    <a:ea typeface="黑体" panose="02010609060101010101" pitchFamily="49" charset="-122"/>
                    <a:sym typeface="Symbol" pitchFamily="2" charset="2"/>
                  </a:rPr>
                  <a:t>代回到线性方程组，可得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sSubPr>
                      <m:e>
                        <m:r>
                          <a:rPr kumimoji="0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𝐴</m:t>
                        </m:r>
                      </m:e>
                      <m:sub>
                        <m:r>
                          <a:rPr kumimoji="0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11</m:t>
                        </m:r>
                      </m:sub>
                    </m:sSub>
                    <m:r>
                      <a:rPr kumimoji="0"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,</m:t>
                    </m:r>
                    <m:sSub>
                      <m:sSubPr>
                        <m:ctrlPr>
                          <a:rPr kumimoji="0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sSubPr>
                      <m:e>
                        <m:r>
                          <a:rPr kumimoji="0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𝐴</m:t>
                        </m:r>
                      </m:e>
                      <m:sub>
                        <m:r>
                          <a:rPr kumimoji="0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21</m:t>
                        </m:r>
                      </m:sub>
                    </m:sSub>
                  </m:oMath>
                </a14:m>
                <a:r>
                  <a:rPr kumimoji="0" lang="zh-CN" altLang="en-US" sz="2000" dirty="0">
                    <a:solidFill>
                      <a:schemeClr val="tx1"/>
                    </a:solidFill>
                    <a:ea typeface="黑体" panose="02010609060101010101" pitchFamily="49" charset="-122"/>
                    <a:sym typeface="Symbol" pitchFamily="2" charset="2"/>
                  </a:rPr>
                  <a:t>的解</a:t>
                </a:r>
                <a:endParaRPr kumimoji="0" lang="en-US" altLang="zh-CN" sz="2000" dirty="0">
                  <a:solidFill>
                    <a:schemeClr val="tx1"/>
                  </a:solidFill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bSupPr>
                        <m:e>
                          <m:r>
                            <a:rPr kumimoji="0"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𝜆</m:t>
                          </m:r>
                        </m:e>
                        <m:sub>
                          <m:r>
                            <a:rPr kumimoji="0"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1</m:t>
                          </m:r>
                        </m:sub>
                        <m:sup>
                          <m:r>
                            <a:rPr kumimoji="0"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2</m:t>
                          </m:r>
                        </m:sup>
                      </m:sSubSup>
                      <m:r>
                        <a:rPr kumimoji="0"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fPr>
                        <m:num>
                          <m:r>
                            <a:rPr kumimoji="0"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𝑘</m:t>
                          </m:r>
                        </m:num>
                        <m:den>
                          <m:r>
                            <a:rPr kumimoji="0"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𝑚</m:t>
                          </m:r>
                        </m:den>
                      </m:f>
                      <m:r>
                        <a:rPr kumimoji="0"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 ⟹ </m:t>
                      </m:r>
                      <m:d>
                        <m:dPr>
                          <m:ctrlPr>
                            <a:rPr kumimoji="0"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0"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𝑘</m:t>
                                </m:r>
                              </m:e>
                              <m:e>
                                <m:r>
                                  <a:rPr kumimoji="0"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−</m:t>
                                </m:r>
                                <m:r>
                                  <a:rPr kumimoji="0"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𝑘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−</m:t>
                                </m:r>
                                <m:r>
                                  <a:rPr kumimoji="0"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𝑘</m:t>
                                </m:r>
                              </m:e>
                              <m:e>
                                <m:r>
                                  <a:rPr kumimoji="0" lang="en-US" altLang="zh-CN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𝑘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kumimoji="0"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kumimoji="0"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=0⟹   </m:t>
                      </m:r>
                      <m:sSub>
                        <m:sSubPr>
                          <m:ctrlPr>
                            <a:rPr kumimoji="0"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kumimoji="0"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𝐴</m:t>
                          </m:r>
                        </m:e>
                        <m:sub>
                          <m:r>
                            <a:rPr kumimoji="0"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11</m:t>
                          </m:r>
                        </m:sub>
                      </m:sSub>
                      <m:r>
                        <a:rPr kumimoji="0"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kumimoji="0"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𝐴</m:t>
                          </m:r>
                        </m:e>
                        <m:sub>
                          <m:r>
                            <a:rPr kumimoji="0"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kumimoji="0" lang="en-US" altLang="zh-CN" sz="2000" b="0" dirty="0"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bSupPr>
                        <m:e>
                          <m:r>
                            <a:rPr kumimoji="0"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𝜆</m:t>
                          </m:r>
                        </m:e>
                        <m:sub>
                          <m:r>
                            <a:rPr kumimoji="0"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2</m:t>
                          </m:r>
                        </m:sub>
                        <m:sup>
                          <m:r>
                            <a:rPr kumimoji="0"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2</m:t>
                          </m:r>
                        </m:sup>
                      </m:sSubSup>
                      <m:r>
                        <a:rPr kumimoji="0" lang="en-US" altLang="zh-CN" sz="2000" i="1"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fPr>
                        <m:num>
                          <m:r>
                            <a:rPr kumimoji="0"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3</m:t>
                          </m:r>
                          <m:r>
                            <a:rPr kumimoji="0"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𝑘</m:t>
                          </m:r>
                        </m:num>
                        <m:den>
                          <m:r>
                            <a:rPr kumimoji="0"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𝑚</m:t>
                          </m:r>
                        </m:den>
                      </m:f>
                      <m:r>
                        <a:rPr kumimoji="0" lang="en-US" altLang="zh-CN" sz="2000" i="1"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 ⟹ </m:t>
                      </m:r>
                      <m:d>
                        <m:dPr>
                          <m:ctrlPr>
                            <a:rPr kumimoji="0"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altLang="zh-CN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−</m:t>
                                </m:r>
                                <m:r>
                                  <a:rPr kumimoji="0"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𝑘</m:t>
                                </m:r>
                              </m:e>
                              <m:e>
                                <m:r>
                                  <a:rPr kumimoji="0"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−</m:t>
                                </m:r>
                                <m:r>
                                  <a:rPr kumimoji="0"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𝑘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−</m:t>
                                </m:r>
                                <m:r>
                                  <a:rPr kumimoji="0"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𝑘</m:t>
                                </m:r>
                              </m:e>
                              <m:e>
                                <m:r>
                                  <a:rPr kumimoji="0" lang="en-US" altLang="zh-CN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−</m:t>
                                </m:r>
                                <m:r>
                                  <a:rPr kumimoji="0"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𝑘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kumimoji="0"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1</m:t>
                                  </m:r>
                                  <m: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2</m:t>
                                  </m:r>
                                  <m: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kumimoji="0" lang="en-US" altLang="zh-CN" sz="2000" i="1"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=0⟹   </m:t>
                      </m:r>
                      <m:sSub>
                        <m:sSubPr>
                          <m:ctrlPr>
                            <a:rPr kumimoji="0"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kumimoji="0"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𝐴</m:t>
                          </m:r>
                        </m:e>
                        <m:sub>
                          <m:r>
                            <a:rPr kumimoji="0"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1</m:t>
                          </m:r>
                          <m:r>
                            <a:rPr kumimoji="0"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2000" i="1"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=</m:t>
                      </m:r>
                      <m:r>
                        <a:rPr kumimoji="0"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−</m:t>
                      </m:r>
                      <m:sSub>
                        <m:sSubPr>
                          <m:ctrlPr>
                            <a:rPr kumimoji="0"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kumimoji="0"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𝐴</m:t>
                          </m:r>
                        </m:e>
                        <m:sub>
                          <m:r>
                            <a:rPr kumimoji="0"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2</m:t>
                          </m:r>
                          <m:r>
                            <a:rPr kumimoji="0"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altLang="zh-CN" sz="2000" dirty="0">
                  <a:solidFill>
                    <a:srgbClr val="0000FF"/>
                  </a:solidFill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⟹</m:t>
                      </m:r>
                      <m:d>
                        <m:dPr>
                          <m:begChr m:val="{"/>
                          <m:endChr m:val=""/>
                          <m:ctrlP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0"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0"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0"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0"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11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US" altLang="zh-CN" sz="200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0" lang="en-US" altLang="zh-CN" sz="200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Ω</m:t>
                                      </m:r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𝑡</m:t>
                                      </m:r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i="1"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i="1"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𝜀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i="1"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kumimoji="0"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0"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12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US" altLang="zh-CN" sz="200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𝜔</m:t>
                                      </m:r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𝑡</m:t>
                                      </m:r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i="1"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i="1"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𝜀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i="1"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0"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11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US" altLang="zh-CN" sz="200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0" lang="en-US" altLang="zh-CN" sz="200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Ω</m:t>
                                      </m:r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𝑡</m:t>
                                      </m:r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i="1"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i="1"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𝜀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i="1"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kumimoji="0"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12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US" altLang="zh-CN" sz="200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𝜔</m:t>
                                      </m:r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𝑡</m:t>
                                      </m:r>
                                      <m:r>
                                        <a:rPr kumimoji="0"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i="1"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i="1"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𝜀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i="1"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eqArr>
                        </m:e>
                      </m:d>
                      <m:r>
                        <a:rPr kumimoji="0"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  ⟺  </m:t>
                      </m:r>
                      <m:acc>
                        <m:accPr>
                          <m:chr m:val="⃗"/>
                          <m:ctrlPr>
                            <a:rPr kumimoji="0"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accPr>
                        <m:e>
                          <m:r>
                            <a:rPr kumimoji="0"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𝑞</m:t>
                          </m:r>
                        </m:e>
                      </m:acc>
                      <m:r>
                        <a:rPr kumimoji="0" lang="en-US" altLang="zh-CN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kumimoji="0"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accPr>
                        <m:e>
                          <m:r>
                            <a:rPr kumimoji="0"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𝐴</m:t>
                          </m:r>
                        </m:e>
                      </m:acc>
                      <m:r>
                        <a:rPr kumimoji="0" lang="en-US" altLang="zh-CN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kumimoji="0"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accPr>
                        <m:e>
                          <m:r>
                            <a:rPr kumimoji="0"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𝜉</m:t>
                          </m:r>
                        </m:e>
                      </m:acc>
                    </m:oMath>
                  </m:oMathPara>
                </a14:m>
                <a:endParaRPr kumimoji="0" lang="en-US" altLang="zh-CN" sz="2000" dirty="0">
                  <a:solidFill>
                    <a:srgbClr val="0000FF"/>
                  </a:solidFill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</a:pPr>
                <a:r>
                  <a:rPr kumimoji="0" lang="zh-CN" altLang="en-US" sz="2000" dirty="0">
                    <a:ea typeface="黑体" panose="02010609060101010101" pitchFamily="49" charset="-122"/>
                    <a:sym typeface="Symbol" pitchFamily="2" charset="2"/>
                  </a:rPr>
                  <a:t>这提供了求解</a:t>
                </a:r>
                <a:r>
                  <a:rPr kumimoji="0" lang="zh-CN" altLang="en-US" sz="2000" b="1" dirty="0">
                    <a:solidFill>
                      <a:srgbClr val="FF0000"/>
                    </a:solidFill>
                    <a:ea typeface="黑体" panose="02010609060101010101" pitchFamily="49" charset="-122"/>
                    <a:sym typeface="Symbol" pitchFamily="2" charset="2"/>
                  </a:rPr>
                  <a:t>多自由度系统简正坐标</a:t>
                </a:r>
                <a:r>
                  <a:rPr kumimoji="0" lang="zh-CN" altLang="en-US" sz="2000" dirty="0">
                    <a:ea typeface="黑体" panose="02010609060101010101" pitchFamily="49" charset="-122"/>
                    <a:sym typeface="Symbol" pitchFamily="2" charset="2"/>
                  </a:rPr>
                  <a:t>的方法</a:t>
                </a:r>
                <a:endParaRPr kumimoji="0" lang="en-US" altLang="zh-CN" sz="2000" dirty="0"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accPr>
                        <m:e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𝑞</m:t>
                          </m:r>
                        </m:e>
                      </m:acc>
                      <m:r>
                        <a:rPr kumimoji="0"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accPr>
                        <m:e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𝐴</m:t>
                          </m:r>
                        </m:e>
                      </m:acc>
                      <m:r>
                        <a:rPr kumimoji="0"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accPr>
                        <m:e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𝜉</m:t>
                          </m:r>
                        </m:e>
                      </m:acc>
                      <m:r>
                        <a:rPr kumimoji="0"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⟹  </m:t>
                      </m:r>
                      <m:acc>
                        <m:accPr>
                          <m:chr m:val="⃗"/>
                          <m:ctrlPr>
                            <a:rPr kumimoji="0"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accPr>
                        <m:e>
                          <m:r>
                            <a:rPr kumimoji="0"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𝜉</m:t>
                          </m:r>
                        </m:e>
                      </m:acc>
                      <m:r>
                        <a:rPr kumimoji="0"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=</m:t>
                      </m:r>
                      <m:sSup>
                        <m:sSupPr>
                          <m:ctrlPr>
                            <a:rPr kumimoji="0"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kumimoji="0"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𝐴</m:t>
                              </m:r>
                            </m:e>
                          </m:acc>
                        </m:e>
                        <m:sup>
                          <m:r>
                            <a:rPr kumimoji="0"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−1</m:t>
                          </m:r>
                        </m:sup>
                      </m:sSup>
                      <m:r>
                        <a:rPr kumimoji="0"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kumimoji="0"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accPr>
                        <m:e>
                          <m:r>
                            <a:rPr kumimoji="0"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kumimoji="0" lang="en-US" altLang="zh-CN" sz="2000" dirty="0">
                  <a:solidFill>
                    <a:srgbClr val="0000FF"/>
                  </a:solidFill>
                  <a:ea typeface="黑体" panose="02010609060101010101" pitchFamily="49" charset="-122"/>
                  <a:sym typeface="Symbol" pitchFamily="2" charset="2"/>
                </a:endParaRPr>
              </a:p>
            </p:txBody>
          </p:sp>
        </mc:Choice>
        <mc:Fallback xmlns="">
          <p:sp>
            <p:nvSpPr>
              <p:cNvPr id="7" name="Text Box 13">
                <a:extLst>
                  <a:ext uri="{FF2B5EF4-FFF2-40B4-BE49-F238E27FC236}">
                    <a16:creationId xmlns:a16="http://schemas.microsoft.com/office/drawing/2014/main" id="{4BFF02F2-FB45-45F3-A4C0-24C5D8B77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4" y="-11302"/>
                <a:ext cx="9020222" cy="6727932"/>
              </a:xfrm>
              <a:prstGeom prst="rect">
                <a:avLst/>
              </a:prstGeom>
              <a:blipFill>
                <a:blip r:embed="rId2"/>
                <a:stretch>
                  <a:fillRect l="-7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F55828B-5141-49F5-98FE-425950FD7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14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9358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13">
                <a:extLst>
                  <a:ext uri="{FF2B5EF4-FFF2-40B4-BE49-F238E27FC236}">
                    <a16:creationId xmlns:a16="http://schemas.microsoft.com/office/drawing/2014/main" id="{4BFF02F2-FB45-45F3-A4C0-24C5D8B77C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2332" y="116632"/>
                <a:ext cx="8939336" cy="66867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</a:pPr>
                <a:r>
                  <a:rPr kumimoji="0" lang="zh-CN" altLang="en-US" sz="2000" b="1" dirty="0">
                    <a:solidFill>
                      <a:srgbClr val="FF0000"/>
                    </a:solidFill>
                    <a:ea typeface="黑体" panose="02010609060101010101" pitchFamily="49" charset="-122"/>
                    <a:sym typeface="Symbol" pitchFamily="2" charset="2"/>
                  </a:rPr>
                  <a:t>小结：多自由度小振动的求解方法</a:t>
                </a:r>
                <a:endParaRPr kumimoji="0" lang="en-US" altLang="zh-CN" sz="2000" b="1" dirty="0">
                  <a:solidFill>
                    <a:srgbClr val="FF0000"/>
                  </a:solidFill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𝛽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𝑠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𝛼𝛽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𝛽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𝛼𝛽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𝛽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=0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(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𝛼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=1,2,…,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𝑠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</a:pPr>
                <a:r>
                  <a:rPr kumimoji="0" lang="zh-CN" altLang="en-US" sz="2000" dirty="0">
                    <a:ea typeface="黑体" panose="02010609060101010101" pitchFamily="49" charset="-122"/>
                    <a:sym typeface="Symbol" pitchFamily="2" charset="2"/>
                  </a:rPr>
                  <a:t>仅考虑一个独立振动，</a:t>
                </a:r>
                <a:r>
                  <a:rPr kumimoji="0" lang="zh-CN" altLang="en-US" sz="2000" dirty="0">
                    <a:solidFill>
                      <a:schemeClr val="tx1"/>
                    </a:solidFill>
                    <a:ea typeface="黑体" panose="02010609060101010101" pitchFamily="49" charset="-122"/>
                    <a:sym typeface="Symbol" pitchFamily="2" charset="2"/>
                  </a:rPr>
                  <a:t>代入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sSubPr>
                      <m:e>
                        <m:r>
                          <a:rPr kumimoji="0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𝑞</m:t>
                        </m:r>
                      </m:e>
                      <m:sub>
                        <m:r>
                          <a:rPr kumimoji="0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𝛼</m:t>
                        </m:r>
                      </m:sub>
                    </m:sSub>
                    <m:r>
                      <a:rPr kumimoji="0"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=</m:t>
                    </m:r>
                    <m:sSub>
                      <m:sSubPr>
                        <m:ctrlPr>
                          <a:rPr kumimoji="0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sSubPr>
                      <m:e>
                        <m:r>
                          <a:rPr kumimoji="0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𝐴</m:t>
                        </m:r>
                      </m:e>
                      <m:sub>
                        <m:r>
                          <a:rPr kumimoji="0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𝛼𝛽</m:t>
                        </m:r>
                      </m:sub>
                    </m:sSub>
                    <m:func>
                      <m:funcPr>
                        <m:ctrlPr>
                          <a:rPr kumimoji="0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US" altLang="zh-CN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0"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kumimoji="0"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𝛽</m:t>
                                </m:r>
                              </m:sub>
                            </m:sSub>
                            <m:r>
                              <a:rPr kumimoji="0"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2" charset="2"/>
                              </a:rPr>
                              <m:t>𝑡</m:t>
                            </m:r>
                            <m:r>
                              <a:rPr kumimoji="0"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2" charset="2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0"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kumimoji="0"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𝛽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kumimoji="0" lang="en-US" altLang="zh-CN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 </m:t>
                    </m:r>
                  </m:oMath>
                </a14:m>
                <a:r>
                  <a:rPr kumimoji="0" lang="zh-CN" altLang="en-US" sz="2000" dirty="0">
                    <a:solidFill>
                      <a:schemeClr val="tx1"/>
                    </a:solidFill>
                    <a:ea typeface="黑体" panose="02010609060101010101" pitchFamily="49" charset="-122"/>
                    <a:sym typeface="Symbol" pitchFamily="2" charset="2"/>
                  </a:rPr>
                  <a:t>得</a:t>
                </a:r>
                <a:endParaRPr kumimoji="0" lang="en-US" altLang="zh-CN" sz="2000" dirty="0">
                  <a:solidFill>
                    <a:schemeClr val="tx1"/>
                  </a:solidFill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0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𝛽</m:t>
                                    </m:r>
                                  </m:sub>
                                  <m:sup>
                                    <m:r>
                                      <a:rPr kumimoji="0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2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kumimoji="0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0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0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1</m:t>
                                    </m:r>
                                    <m:r>
                                      <a:rPr kumimoji="0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kumimoji="0"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kumimoji="0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0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0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1</m:t>
                                    </m:r>
                                    <m:r>
                                      <a:rPr kumimoji="0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altLang="zh-CN" sz="20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𝛽</m:t>
                                    </m:r>
                                  </m:sub>
                                  <m:sup>
                                    <m: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2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1</m:t>
                                    </m:r>
                                    <m:r>
                                      <a:rPr kumimoji="0" lang="en-US" altLang="zh-CN" sz="20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kumimoji="0" lang="en-US" altLang="zh-CN" sz="20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1</m:t>
                                    </m:r>
                                    <m:r>
                                      <a:rPr kumimoji="0" lang="en-US" altLang="zh-CN" sz="20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0" lang="en-US" altLang="zh-CN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altLang="zh-CN" sz="20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𝛽</m:t>
                                    </m:r>
                                  </m:sub>
                                  <m:sup>
                                    <m: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2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1</m:t>
                                    </m:r>
                                    <m:r>
                                      <a:rPr kumimoji="0" lang="en-US" altLang="zh-CN" sz="20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kumimoji="0" lang="en-US" altLang="zh-CN" sz="20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1</m:t>
                                    </m:r>
                                    <m:r>
                                      <a:rPr kumimoji="0" lang="en-US" altLang="zh-CN" sz="20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altLang="zh-CN" sz="20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𝛽</m:t>
                                    </m:r>
                                  </m:sub>
                                  <m:sup>
                                    <m: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2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2</m:t>
                                    </m:r>
                                    <m: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kumimoji="0" lang="en-US" altLang="zh-CN" sz="20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2</m:t>
                                    </m:r>
                                    <m: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altLang="zh-CN" sz="20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𝛽</m:t>
                                    </m:r>
                                  </m:sub>
                                  <m:sup>
                                    <m: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2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kumimoji="0" lang="en-US" altLang="zh-CN" sz="20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0" lang="en-US" altLang="zh-CN" sz="20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altLang="zh-CN" sz="20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𝛽</m:t>
                                    </m:r>
                                  </m:sub>
                                  <m:sup>
                                    <m: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2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2</m:t>
                                    </m:r>
                                    <m:r>
                                      <a:rPr kumimoji="0" lang="en-US" altLang="zh-CN" sz="20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kumimoji="0" lang="en-US" altLang="zh-CN" sz="20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2</m:t>
                                    </m:r>
                                    <m:r>
                                      <a:rPr kumimoji="0" lang="en-US" altLang="zh-CN" sz="20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0" lang="en-US" altLang="zh-CN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0" lang="en-US" altLang="zh-CN" sz="20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0" lang="en-US" altLang="zh-CN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0" lang="en-US" altLang="zh-CN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altLang="zh-CN" sz="20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𝛽</m:t>
                                    </m:r>
                                  </m:sub>
                                  <m:sup>
                                    <m: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2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𝑠</m:t>
                                    </m:r>
                                    <m:r>
                                      <a:rPr kumimoji="0" lang="en-US" altLang="zh-CN" sz="20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kumimoji="0" lang="en-US" altLang="zh-CN" sz="20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𝑠</m:t>
                                    </m:r>
                                    <m: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altLang="zh-CN" sz="20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𝛽</m:t>
                                    </m:r>
                                  </m:sub>
                                  <m:sup>
                                    <m: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2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𝑠</m:t>
                                    </m:r>
                                    <m:r>
                                      <a:rPr kumimoji="0" lang="en-US" altLang="zh-CN" sz="20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kumimoji="0" lang="en-US" altLang="zh-CN" sz="20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𝑠</m:t>
                                    </m:r>
                                    <m:r>
                                      <a:rPr kumimoji="0" lang="en-US" altLang="zh-CN" sz="20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0" lang="en-US" altLang="zh-CN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altLang="zh-CN" sz="20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𝛽</m:t>
                                    </m:r>
                                  </m:sub>
                                  <m:sup>
                                    <m: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2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𝑠𝑠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kumimoji="0" lang="en-US" altLang="zh-CN" sz="20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𝑠𝑠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kumimoji="0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0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0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1</m:t>
                                    </m:r>
                                    <m:r>
                                      <a:rPr kumimoji="0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2</m:t>
                                    </m:r>
                                    <m:r>
                                      <a:rPr kumimoji="0" lang="en-US" altLang="zh-CN" sz="20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0" lang="en-US" altLang="zh-CN" sz="20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0"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𝑠</m:t>
                                    </m:r>
                                    <m:r>
                                      <a:rPr kumimoji="0" lang="en-US" altLang="zh-CN" sz="20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0"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=0</m:t>
                      </m:r>
                    </m:oMath>
                  </m:oMathPara>
                </a14:m>
                <a:endParaRPr kumimoji="0" lang="en-US" altLang="zh-CN" sz="2000" dirty="0">
                  <a:solidFill>
                    <a:schemeClr val="tx1"/>
                  </a:solidFill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⟹  </m:t>
                      </m:r>
                      <m:acc>
                        <m:accPr>
                          <m:chr m:val="̂"/>
                          <m:ctrlPr>
                            <a:rPr kumimoji="0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accPr>
                        <m:e>
                          <m:r>
                            <a:rPr kumimoji="0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𝑀</m:t>
                          </m:r>
                        </m:e>
                      </m:acc>
                      <m:r>
                        <a:rPr kumimoji="0"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⋅</m:t>
                      </m:r>
                      <m:sSub>
                        <m:sSubPr>
                          <m:ctrlPr>
                            <a:rPr kumimoji="0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𝛽</m:t>
                          </m:r>
                        </m:sub>
                      </m:sSub>
                      <m:r>
                        <a:rPr kumimoji="0"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=0,  </m:t>
                      </m:r>
                      <m:sSub>
                        <m:sSubPr>
                          <m:ctrlPr>
                            <a:rPr kumimoji="0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kumimoji="0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𝑀</m:t>
                          </m:r>
                        </m:e>
                        <m:sub>
                          <m:r>
                            <a:rPr kumimoji="0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𝑖𝑗</m:t>
                          </m:r>
                        </m:sub>
                      </m:sSub>
                      <m:r>
                        <a:rPr kumimoji="0"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=−</m:t>
                      </m:r>
                      <m:sSub>
                        <m:sSubPr>
                          <m:ctrlPr>
                            <a:rPr kumimoji="0"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kumimoji="0"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𝑖𝑗</m:t>
                          </m:r>
                        </m:sub>
                      </m:sSub>
                      <m:sSup>
                        <m:sSupPr>
                          <m:ctrlPr>
                            <a:rPr kumimoji="0"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pPr>
                        <m:e>
                          <m:r>
                            <a:rPr kumimoji="0"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𝜆</m:t>
                          </m:r>
                        </m:e>
                        <m:sup>
                          <m:r>
                            <a:rPr kumimoji="0"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2</m:t>
                          </m:r>
                        </m:sup>
                      </m:sSup>
                      <m:r>
                        <a:rPr kumimoji="0"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kumimoji="0"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kumimoji="0" lang="en-US" altLang="zh-CN" sz="2000" dirty="0">
                  <a:solidFill>
                    <a:schemeClr val="tx1"/>
                  </a:solidFill>
                  <a:ea typeface="黑体" panose="02010609060101010101" pitchFamily="49" charset="-122"/>
                  <a:sym typeface="Symbol" pitchFamily="2" charset="2"/>
                </a:endParaRPr>
              </a:p>
              <a:p>
                <a:pPr marL="342900" indent="-342900" eaLnBrk="1" hangingPunct="1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kumimoji="0" lang="zh-CN" altLang="en-US" sz="2000" b="1" dirty="0">
                    <a:solidFill>
                      <a:srgbClr val="FF0000"/>
                    </a:solidFill>
                    <a:ea typeface="黑体" panose="02010609060101010101" pitchFamily="49" charset="-122"/>
                    <a:sym typeface="Symbol" pitchFamily="2" charset="2"/>
                  </a:rPr>
                  <a:t>简正频率</a:t>
                </a:r>
                <a:r>
                  <a:rPr kumimoji="0" lang="zh-CN" altLang="en-US" sz="2000" dirty="0">
                    <a:ea typeface="黑体" panose="02010609060101010101" pitchFamily="49" charset="-122"/>
                    <a:sym typeface="Symbol" pitchFamily="2" charset="2"/>
                  </a:rPr>
                  <a:t>：系数矩阵的行列式值等于</a:t>
                </a:r>
                <a:r>
                  <a:rPr kumimoji="0" lang="en-US" altLang="zh-CN" sz="2000" dirty="0">
                    <a:ea typeface="黑体" panose="02010609060101010101" pitchFamily="49" charset="-122"/>
                    <a:sym typeface="Symbol" pitchFamily="2" charset="2"/>
                  </a:rPr>
                  <a:t>0</a:t>
                </a:r>
                <a:r>
                  <a:rPr kumimoji="0" lang="zh-CN" altLang="en-US" sz="2000" dirty="0">
                    <a:ea typeface="黑体" panose="02010609060101010101" pitchFamily="49" charset="-122"/>
                    <a:sym typeface="Symbol" pitchFamily="2" charset="2"/>
                  </a:rPr>
                  <a:t>，得到简正频率。</a:t>
                </a:r>
                <a:endParaRPr kumimoji="0" lang="en-US" altLang="zh-CN" sz="2000" dirty="0">
                  <a:solidFill>
                    <a:schemeClr val="tx1"/>
                  </a:solidFill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0" lang="en-US" altLang="zh-CN" sz="20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0" lang="en-US" altLang="zh-CN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0"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altLang="zh-CN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altLang="zh-CN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𝑖𝑗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kumimoji="0" lang="en-US" altLang="zh-CN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0" lang="en-US" altLang="zh-CN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𝛽</m:t>
                              </m:r>
                            </m:sub>
                            <m:sup>
                              <m:r>
                                <a:rPr kumimoji="0" lang="en-US" altLang="zh-CN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kumimoji="0"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=0  </m:t>
                      </m:r>
                      <m:r>
                        <a:rPr kumimoji="0" lang="zh-CN" altLang="en-US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（</m:t>
                      </m:r>
                      <m:r>
                        <m:rPr>
                          <m:nor/>
                        </m:rPr>
                        <a:rPr kumimoji="0" lang="zh-CN" altLang="en-US" sz="2000" dirty="0" smtClean="0">
                          <a:solidFill>
                            <a:srgbClr val="FF0000"/>
                          </a:solidFill>
                          <a:ea typeface="黑体" panose="02010609060101010101" pitchFamily="49" charset="-122"/>
                          <a:sym typeface="Symbol" pitchFamily="2" charset="2"/>
                        </a:rPr>
                        <m:t>久期方程</m:t>
                      </m:r>
                      <m:r>
                        <a:rPr kumimoji="0" lang="zh-CN" altLang="en-US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）</m:t>
                      </m:r>
                      <m:r>
                        <a:rPr kumimoji="0" lang="en-US" altLang="zh-CN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 </m:t>
                      </m:r>
                      <m:r>
                        <a:rPr kumimoji="0"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⟹</m:t>
                      </m:r>
                      <m:sSub>
                        <m:sSubPr>
                          <m:ctrlPr>
                            <a:rPr kumimoji="0"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kumimoji="0"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𝜆</m:t>
                          </m:r>
                        </m:e>
                        <m:sub>
                          <m:r>
                            <a:rPr kumimoji="0"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,…,</m:t>
                      </m:r>
                      <m:sSub>
                        <m:sSubPr>
                          <m:ctrlPr>
                            <a:rPr kumimoji="0"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kumimoji="0"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𝜆</m:t>
                          </m:r>
                        </m:e>
                        <m:sub>
                          <m:r>
                            <a:rPr kumimoji="0"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kumimoji="0" lang="en-US" altLang="zh-CN" sz="2000" b="0" dirty="0">
                  <a:solidFill>
                    <a:srgbClr val="0000FF"/>
                  </a:solidFill>
                  <a:ea typeface="黑体" panose="02010609060101010101" pitchFamily="49" charset="-122"/>
                  <a:sym typeface="Symbol" pitchFamily="2" charset="2"/>
                </a:endParaRPr>
              </a:p>
              <a:p>
                <a:pPr marL="342900" indent="-342900" eaLnBrk="1" hangingPunct="1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kumimoji="0" lang="zh-CN" altLang="en-US" sz="2000" b="1" dirty="0">
                    <a:solidFill>
                      <a:srgbClr val="FF0000"/>
                    </a:solidFill>
                    <a:ea typeface="黑体" panose="02010609060101010101" pitchFamily="49" charset="-122"/>
                    <a:sym typeface="Symbol" pitchFamily="2" charset="2"/>
                  </a:rPr>
                  <a:t>简正坐标</a:t>
                </a:r>
                <a:r>
                  <a:rPr kumimoji="0" lang="zh-CN" altLang="en-US" sz="2000" dirty="0">
                    <a:solidFill>
                      <a:schemeClr val="tx1"/>
                    </a:solidFill>
                    <a:ea typeface="黑体" panose="02010609060101010101" pitchFamily="49" charset="-122"/>
                    <a:sym typeface="Symbol" pitchFamily="2" charset="2"/>
                  </a:rPr>
                  <a:t>：将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sSubPr>
                      <m:e>
                        <m:r>
                          <a:rPr kumimoji="0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𝜆</m:t>
                        </m:r>
                      </m:e>
                      <m:sub>
                        <m:r>
                          <a:rPr kumimoji="0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1</m:t>
                        </m:r>
                      </m:sub>
                    </m:sSub>
                    <m:r>
                      <a:rPr kumimoji="0"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,..,</m:t>
                    </m:r>
                    <m:sSub>
                      <m:sSubPr>
                        <m:ctrlPr>
                          <a:rPr kumimoji="0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sSubPr>
                      <m:e>
                        <m:r>
                          <a:rPr kumimoji="0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𝜆</m:t>
                        </m:r>
                      </m:e>
                      <m:sub>
                        <m:r>
                          <a:rPr kumimoji="0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𝑠</m:t>
                        </m:r>
                      </m:sub>
                    </m:sSub>
                  </m:oMath>
                </a14:m>
                <a:r>
                  <a:rPr kumimoji="0" lang="zh-CN" altLang="en-US" sz="2000" dirty="0">
                    <a:solidFill>
                      <a:schemeClr val="tx1"/>
                    </a:solidFill>
                    <a:ea typeface="黑体" panose="02010609060101010101" pitchFamily="49" charset="-122"/>
                    <a:sym typeface="Symbol" pitchFamily="2" charset="2"/>
                  </a:rPr>
                  <a:t>代回系数方程，解得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sSubPr>
                      <m:e>
                        <m:r>
                          <a:rPr kumimoji="0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𝐴</m:t>
                        </m:r>
                      </m:e>
                      <m:sub>
                        <m:r>
                          <a:rPr kumimoji="0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𝛼𝛽</m:t>
                        </m:r>
                      </m:sub>
                    </m:sSub>
                    <m:r>
                      <a:rPr kumimoji="0" lang="zh-CN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，</m:t>
                    </m:r>
                  </m:oMath>
                </a14:m>
                <a:r>
                  <a:rPr kumimoji="0" lang="zh-CN" altLang="en-US" sz="2000" dirty="0">
                    <a:solidFill>
                      <a:schemeClr val="tx1"/>
                    </a:solidFill>
                    <a:ea typeface="黑体" panose="02010609060101010101" pitchFamily="49" charset="-122"/>
                    <a:sym typeface="Symbol" pitchFamily="2" charset="2"/>
                  </a:rPr>
                  <a:t>从而解得</a:t>
                </a:r>
                <a:endParaRPr kumimoji="0" lang="en-US" altLang="zh-CN" sz="2000" dirty="0">
                  <a:solidFill>
                    <a:schemeClr val="tx1"/>
                  </a:solidFill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𝑞</m:t>
                          </m:r>
                        </m:e>
                        <m:sub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𝛼</m:t>
                          </m:r>
                        </m:sub>
                      </m:sSub>
                      <m:r>
                        <a:rPr kumimoji="0"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naryPr>
                        <m:sub>
                          <m:r>
                            <a:rPr kumimoji="0"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𝛽</m:t>
                          </m:r>
                          <m:r>
                            <a:rPr kumimoji="0"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𝑠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𝛼𝛽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altLang="zh-CN" sz="20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altLang="zh-CN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𝛽</m:t>
                                      </m:r>
                                    </m:sub>
                                  </m:sSub>
                                  <m: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𝑡</m:t>
                                  </m:r>
                                  <m: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0" lang="en-US" altLang="zh-CN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𝛽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  <m:r>
                        <a:rPr kumimoji="0" lang="en-US" altLang="zh-CN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  </m:t>
                      </m:r>
                      <m:d>
                        <m:dPr>
                          <m:ctrlPr>
                            <a:rPr kumimoji="0"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dPr>
                        <m:e>
                          <m:r>
                            <a:rPr kumimoji="0"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𝛼</m:t>
                          </m:r>
                          <m:r>
                            <a:rPr kumimoji="0"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=1,…,</m:t>
                          </m:r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𝑠</m:t>
                          </m:r>
                        </m:e>
                      </m:d>
                      <m:r>
                        <a:rPr kumimoji="0"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  </m:t>
                      </m:r>
                    </m:oMath>
                  </m:oMathPara>
                </a14:m>
                <a:endParaRPr kumimoji="0" lang="en-US" altLang="zh-CN" sz="2000" b="0" dirty="0">
                  <a:solidFill>
                    <a:srgbClr val="0000FF"/>
                  </a:solidFill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⟺  </m:t>
                      </m:r>
                      <m:acc>
                        <m:accPr>
                          <m:chr m:val="⃗"/>
                          <m:ctrlP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accPr>
                        <m:e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𝑞</m:t>
                          </m:r>
                        </m:e>
                      </m:acc>
                      <m:r>
                        <a:rPr kumimoji="0"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accPr>
                        <m:e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𝐴</m:t>
                          </m:r>
                        </m:e>
                      </m:acc>
                      <m:r>
                        <a:rPr kumimoji="0"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accPr>
                        <m:e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𝜉</m:t>
                          </m:r>
                        </m:e>
                      </m:acc>
                      <m:r>
                        <a:rPr kumimoji="0"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  ⟹  </m:t>
                      </m:r>
                      <m:acc>
                        <m:accPr>
                          <m:chr m:val="⃗"/>
                          <m:ctrlPr>
                            <a:rPr kumimoji="0"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accPr>
                        <m:e>
                          <m:r>
                            <a:rPr kumimoji="0"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𝜉</m:t>
                          </m:r>
                        </m:e>
                      </m:acc>
                      <m:r>
                        <a:rPr kumimoji="0"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=</m:t>
                      </m:r>
                      <m:sSup>
                        <m:sSupPr>
                          <m:ctrlPr>
                            <a:rPr kumimoji="0"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kumimoji="0"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𝐴</m:t>
                              </m:r>
                            </m:e>
                          </m:acc>
                        </m:e>
                        <m:sup>
                          <m:r>
                            <a:rPr kumimoji="0"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−1</m:t>
                          </m:r>
                        </m:sup>
                      </m:sSup>
                      <m:r>
                        <a:rPr kumimoji="0"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kumimoji="0"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accPr>
                        <m:e>
                          <m:r>
                            <a:rPr kumimoji="0"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kumimoji="0" lang="en-US" altLang="zh-CN" sz="2000" dirty="0">
                  <a:solidFill>
                    <a:srgbClr val="0000FF"/>
                  </a:solidFill>
                  <a:ea typeface="黑体" panose="02010609060101010101" pitchFamily="49" charset="-122"/>
                  <a:sym typeface="Symbol" pitchFamily="2" charset="2"/>
                </a:endParaRPr>
              </a:p>
            </p:txBody>
          </p:sp>
        </mc:Choice>
        <mc:Fallback xmlns="">
          <p:sp>
            <p:nvSpPr>
              <p:cNvPr id="7" name="Text Box 13">
                <a:extLst>
                  <a:ext uri="{FF2B5EF4-FFF2-40B4-BE49-F238E27FC236}">
                    <a16:creationId xmlns:a16="http://schemas.microsoft.com/office/drawing/2014/main" id="{4BFF02F2-FB45-45F3-A4C0-24C5D8B77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2332" y="116632"/>
                <a:ext cx="8939336" cy="6686767"/>
              </a:xfrm>
              <a:prstGeom prst="rect">
                <a:avLst/>
              </a:prstGeom>
              <a:blipFill>
                <a:blip r:embed="rId2"/>
                <a:stretch>
                  <a:fillRect l="-750" b="-10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C34FECC-AF8F-4E63-AFD3-B6707E2B8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15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14104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Box 13">
                <a:extLst>
                  <a:ext uri="{FF2B5EF4-FFF2-40B4-BE49-F238E27FC236}">
                    <a16:creationId xmlns:a16="http://schemas.microsoft.com/office/drawing/2014/main" id="{4BFF02F2-FB45-45F3-A4C0-24C5D8B77C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2332" y="432410"/>
                <a:ext cx="8939336" cy="64469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kumimoji="0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accPr>
                        <m:e>
                          <m:r>
                            <a:rPr kumimoji="0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𝑀</m:t>
                          </m:r>
                        </m:e>
                      </m:acc>
                      <m:r>
                        <a:rPr kumimoji="0"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⋅</m:t>
                      </m:r>
                      <m:sSub>
                        <m:sSubPr>
                          <m:ctrlPr>
                            <a:rPr kumimoji="0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𝛽</m:t>
                          </m:r>
                        </m:sub>
                      </m:sSub>
                      <m:r>
                        <a:rPr kumimoji="0"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=0,  </m:t>
                      </m:r>
                      <m:sSub>
                        <m:sSubPr>
                          <m:ctrlPr>
                            <a:rPr kumimoji="0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kumimoji="0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𝑀</m:t>
                          </m:r>
                        </m:e>
                        <m:sub>
                          <m:r>
                            <a:rPr kumimoji="0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𝛼𝛽</m:t>
                          </m:r>
                        </m:sub>
                      </m:sSub>
                      <m:r>
                        <a:rPr kumimoji="0"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=</m:t>
                      </m:r>
                      <m:r>
                        <a:rPr kumimoji="0" lang="en-US" altLang="zh-CN" sz="2000" i="1"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−</m:t>
                      </m:r>
                      <m:sSub>
                        <m:sSubPr>
                          <m:ctrlPr>
                            <a:rPr kumimoji="0"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kumimoji="0"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𝑖𝑗</m:t>
                          </m:r>
                        </m:sub>
                      </m:sSub>
                      <m:sSup>
                        <m:sSupPr>
                          <m:ctrlPr>
                            <a:rPr kumimoji="0"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pPr>
                        <m:e>
                          <m:r>
                            <a:rPr kumimoji="0"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𝜆</m:t>
                          </m:r>
                        </m:e>
                        <m:sup>
                          <m:r>
                            <a:rPr kumimoji="0"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2</m:t>
                          </m:r>
                        </m:sup>
                      </m:sSup>
                      <m:r>
                        <a:rPr kumimoji="0"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kumimoji="0"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kumimoji="0" lang="en-US" altLang="zh-CN" sz="2000" dirty="0">
                  <a:solidFill>
                    <a:schemeClr val="tx1"/>
                  </a:solidFill>
                  <a:ea typeface="黑体" panose="02010609060101010101" pitchFamily="49" charset="-122"/>
                  <a:sym typeface="Symbol" pitchFamily="2" charset="2"/>
                </a:endParaRPr>
              </a:p>
              <a:p>
                <a:pPr marL="342900" indent="-342900" eaLnBrk="1" hangingPunct="1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0" lang="en-US" altLang="zh-CN" sz="20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CN" sz="20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2" charset="2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2" charset="2"/>
                              </a:rPr>
                              <m:t>𝑐</m:t>
                            </m:r>
                          </m:e>
                          <m:sub>
                            <m:r>
                              <a:rPr kumimoji="0" lang="en-US" altLang="zh-CN" sz="20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2" charset="2"/>
                              </a:rPr>
                              <m:t>𝑖𝑗</m:t>
                            </m:r>
                          </m:sub>
                        </m:sSub>
                        <m:r>
                          <a:rPr kumimoji="0" lang="en-US" altLang="zh-CN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−</m:t>
                        </m:r>
                        <m:sSub>
                          <m:sSubPr>
                            <m:ctrlPr>
                              <a:rPr kumimoji="0" lang="en-US" altLang="zh-CN" sz="20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2" charset="2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2" charset="2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altLang="zh-CN" sz="20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2" charset="2"/>
                              </a:rPr>
                              <m:t>𝑖𝑗</m:t>
                            </m:r>
                          </m:sub>
                        </m:sSub>
                        <m:sSubSup>
                          <m:sSubSupPr>
                            <m:ctrlPr>
                              <a:rPr kumimoji="0" lang="en-US" altLang="zh-CN" sz="20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2" charset="2"/>
                              </a:rPr>
                            </m:ctrlPr>
                          </m:sSubSupPr>
                          <m:e>
                            <m:r>
                              <a:rPr kumimoji="0" lang="en-US" altLang="zh-CN" sz="20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2" charset="2"/>
                              </a:rPr>
                              <m:t>𝜆</m:t>
                            </m:r>
                          </m:e>
                          <m:sub>
                            <m:r>
                              <a:rPr kumimoji="0" lang="en-US" altLang="zh-CN" sz="20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2" charset="2"/>
                              </a:rPr>
                              <m:t>𝛽</m:t>
                            </m:r>
                          </m:sub>
                          <m:sup>
                            <m:r>
                              <a:rPr kumimoji="0" lang="en-US" altLang="zh-CN" sz="20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2" charset="2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kumimoji="0"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=0  </m:t>
                    </m:r>
                    <m:r>
                      <a:rPr kumimoji="0" lang="zh-CN" alt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（</m:t>
                    </m:r>
                    <m:r>
                      <m:rPr>
                        <m:nor/>
                      </m:rPr>
                      <a:rPr kumimoji="0" lang="zh-CN" altLang="en-US" sz="2000" dirty="0" smtClean="0">
                        <a:solidFill>
                          <a:srgbClr val="FF0000"/>
                        </a:solidFill>
                        <a:ea typeface="黑体" panose="02010609060101010101" pitchFamily="49" charset="-122"/>
                        <a:sym typeface="Symbol" pitchFamily="2" charset="2"/>
                      </a:rPr>
                      <m:t>久期方程</m:t>
                    </m:r>
                    <m:r>
                      <a:rPr kumimoji="0" lang="zh-CN" alt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）</m:t>
                    </m:r>
                    <m:r>
                      <a:rPr kumimoji="0" lang="en-US" altLang="zh-CN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 </m:t>
                    </m:r>
                    <m:r>
                      <a:rPr kumimoji="0"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⟹</m:t>
                    </m:r>
                    <m:sSub>
                      <m:sSubPr>
                        <m:ctrlPr>
                          <a:rPr kumimoji="0" lang="en-US" altLang="zh-CN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sSubPr>
                      <m:e>
                        <m:r>
                          <a:rPr kumimoji="0" lang="en-US" altLang="zh-CN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𝜆</m:t>
                        </m:r>
                      </m:e>
                      <m:sub>
                        <m:r>
                          <a:rPr kumimoji="0" lang="en-US" altLang="zh-CN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1</m:t>
                        </m:r>
                      </m:sub>
                    </m:sSub>
                    <m:r>
                      <a:rPr kumimoji="0"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,…,</m:t>
                    </m:r>
                    <m:sSub>
                      <m:sSubPr>
                        <m:ctrlPr>
                          <a:rPr kumimoji="0" lang="en-US" altLang="zh-CN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sSubPr>
                      <m:e>
                        <m:r>
                          <a:rPr kumimoji="0" lang="en-US" altLang="zh-CN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𝜆</m:t>
                        </m:r>
                      </m:e>
                      <m:sub>
                        <m:r>
                          <a:rPr kumimoji="0" lang="en-US" altLang="zh-CN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𝑠</m:t>
                        </m:r>
                      </m:sub>
                    </m:sSub>
                  </m:oMath>
                </a14:m>
                <a:endParaRPr kumimoji="0" lang="en-US" altLang="zh-CN" sz="2000" b="0" dirty="0">
                  <a:solidFill>
                    <a:srgbClr val="0000FF"/>
                  </a:solidFill>
                  <a:ea typeface="黑体" panose="02010609060101010101" pitchFamily="49" charset="-122"/>
                  <a:sym typeface="Symbol" pitchFamily="2" charset="2"/>
                </a:endParaRPr>
              </a:p>
              <a:p>
                <a:pPr marL="342900" indent="-342900" eaLnBrk="1" hangingPunct="1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kumimoji="0" lang="zh-CN" altLang="en-US" sz="2000" dirty="0">
                    <a:solidFill>
                      <a:schemeClr val="tx1"/>
                    </a:solidFill>
                    <a:ea typeface="黑体" panose="02010609060101010101" pitchFamily="49" charset="-122"/>
                    <a:sym typeface="Symbol" pitchFamily="2" charset="2"/>
                  </a:rPr>
                  <a:t>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sSubPr>
                      <m:e>
                        <m:r>
                          <a:rPr kumimoji="0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𝜆</m:t>
                        </m:r>
                      </m:e>
                      <m:sub>
                        <m:r>
                          <a:rPr kumimoji="0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1</m:t>
                        </m:r>
                      </m:sub>
                    </m:sSub>
                    <m:r>
                      <a:rPr kumimoji="0"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,..,</m:t>
                    </m:r>
                    <m:sSub>
                      <m:sSubPr>
                        <m:ctrlPr>
                          <a:rPr kumimoji="0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sSubPr>
                      <m:e>
                        <m:r>
                          <a:rPr kumimoji="0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𝜆</m:t>
                        </m:r>
                      </m:e>
                      <m:sub>
                        <m:r>
                          <a:rPr kumimoji="0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𝑠</m:t>
                        </m:r>
                      </m:sub>
                    </m:sSub>
                  </m:oMath>
                </a14:m>
                <a:r>
                  <a:rPr kumimoji="0" lang="zh-CN" altLang="en-US" sz="2000" dirty="0">
                    <a:solidFill>
                      <a:schemeClr val="tx1"/>
                    </a:solidFill>
                    <a:ea typeface="黑体" panose="02010609060101010101" pitchFamily="49" charset="-122"/>
                    <a:sym typeface="Symbol" pitchFamily="2" charset="2"/>
                  </a:rPr>
                  <a:t>代回系数方程，解得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sSubPr>
                      <m:e>
                        <m:r>
                          <a:rPr kumimoji="0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𝐴</m:t>
                        </m:r>
                      </m:e>
                      <m:sub>
                        <m:r>
                          <a:rPr kumimoji="0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𝛼𝛽</m:t>
                        </m:r>
                      </m:sub>
                    </m:sSub>
                  </m:oMath>
                </a14:m>
                <a:endParaRPr kumimoji="0" lang="en-US" altLang="zh-CN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</a:pPr>
                <a:r>
                  <a:rPr kumimoji="0" lang="zh-CN" altLang="en-US" sz="2000" i="0" dirty="0">
                    <a:latin typeface="+mj-lt"/>
                    <a:ea typeface="黑体" panose="02010609060101010101" pitchFamily="49" charset="-122"/>
                    <a:sym typeface="Symbol" pitchFamily="2" charset="2"/>
                  </a:rPr>
                  <a:t>实际上，根据现行代数知识，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sSubPr>
                      <m:e>
                        <m:r>
                          <a:rPr kumimoji="0"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𝐴</m:t>
                        </m:r>
                      </m:e>
                      <m:sub>
                        <m:r>
                          <a:rPr kumimoji="0"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𝛼𝛽</m:t>
                        </m:r>
                      </m:sub>
                    </m:sSub>
                  </m:oMath>
                </a14:m>
                <a:r>
                  <a:rPr kumimoji="0" lang="zh-CN" altLang="en-US" sz="2000" dirty="0">
                    <a:solidFill>
                      <a:schemeClr val="tx1"/>
                    </a:solidFill>
                    <a:ea typeface="黑体" panose="02010609060101010101" pitchFamily="49" charset="-122"/>
                    <a:sym typeface="Symbol" pitchFamily="2" charset="2"/>
                  </a:rPr>
                  <a:t>形式可以直接写出来。以</a:t>
                </a:r>
                <a14:m>
                  <m:oMath xmlns:m="http://schemas.openxmlformats.org/officeDocument/2006/math">
                    <m:r>
                      <a:rPr kumimoji="0"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3×3</m:t>
                    </m:r>
                  </m:oMath>
                </a14:m>
                <a:r>
                  <a:rPr kumimoji="0" lang="zh-CN" altLang="en-US" sz="2000" dirty="0">
                    <a:solidFill>
                      <a:schemeClr val="tx1"/>
                    </a:solidFill>
                    <a:ea typeface="黑体" panose="02010609060101010101" pitchFamily="49" charset="-122"/>
                    <a:sym typeface="Symbol" pitchFamily="2" charset="2"/>
                  </a:rPr>
                  <a:t>矩阵为例</a:t>
                </a:r>
                <a:endParaRPr kumimoji="0" lang="en-US" altLang="zh-CN" sz="2000" dirty="0">
                  <a:solidFill>
                    <a:schemeClr val="tx1"/>
                  </a:solidFill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eqArrPr>
                            <m:e>
                              <m:r>
                                <a:rPr kumimoji="0"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𝑥</m:t>
                              </m:r>
                            </m:e>
                            <m:e>
                              <m:r>
                                <a:rPr kumimoji="0"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𝑦</m:t>
                              </m:r>
                            </m:e>
                            <m:e>
                              <m:r>
                                <a:rPr kumimoji="0"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  <m:r>
                        <a:rPr kumimoji="0"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=0  ⟹     </m:t>
                      </m:r>
                      <m:r>
                        <a:rPr kumimoji="0"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𝑥</m:t>
                      </m:r>
                      <m:r>
                        <a:rPr kumimoji="0"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=</m:t>
                      </m:r>
                      <m:r>
                        <a:rPr kumimoji="0"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𝐶</m:t>
                      </m:r>
                      <m:sSub>
                        <m:sSubPr>
                          <m:ctrlP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0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Δ</m:t>
                          </m:r>
                        </m:e>
                        <m:sub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11</m:t>
                          </m:r>
                        </m:sub>
                      </m:sSub>
                      <m:r>
                        <a:rPr kumimoji="0"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,  </m:t>
                      </m:r>
                      <m:r>
                        <a:rPr kumimoji="0"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𝑦</m:t>
                      </m:r>
                      <m:r>
                        <a:rPr kumimoji="0"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=</m:t>
                      </m:r>
                      <m:r>
                        <a:rPr kumimoji="0"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𝐶</m:t>
                      </m:r>
                      <m:sSub>
                        <m:sSubPr>
                          <m:ctrlP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0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Δ</m:t>
                          </m:r>
                        </m:e>
                        <m:sub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12</m:t>
                          </m:r>
                        </m:sub>
                      </m:sSub>
                      <m:r>
                        <a:rPr kumimoji="0"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,  </m:t>
                      </m:r>
                      <m:r>
                        <a:rPr kumimoji="0"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𝑧</m:t>
                      </m:r>
                      <m:r>
                        <a:rPr kumimoji="0"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=</m:t>
                      </m:r>
                      <m:r>
                        <a:rPr kumimoji="0"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𝐶</m:t>
                      </m:r>
                      <m:sSub>
                        <m:sSubPr>
                          <m:ctrlP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0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Δ</m:t>
                          </m:r>
                        </m:e>
                        <m:sub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kumimoji="0" lang="en-US" altLang="zh-CN" sz="2000" dirty="0">
                  <a:solidFill>
                    <a:srgbClr val="0000FF"/>
                  </a:solidFill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kumimoji="0"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𝐶</m:t>
                    </m:r>
                  </m:oMath>
                </a14:m>
                <a:r>
                  <a:rPr kumimoji="0" lang="zh-CN" altLang="en-US" sz="2000" b="0" dirty="0">
                    <a:solidFill>
                      <a:schemeClr val="tx1"/>
                    </a:solidFill>
                    <a:ea typeface="黑体" panose="02010609060101010101" pitchFamily="49" charset="-122"/>
                    <a:sym typeface="Symbol" pitchFamily="2" charset="2"/>
                  </a:rPr>
                  <a:t>为公共常数，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Δ</m:t>
                        </m:r>
                      </m:e>
                      <m:sub>
                        <m:r>
                          <a:rPr kumimoji="0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1</m:t>
                        </m:r>
                        <m:r>
                          <a:rPr kumimoji="0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𝛼</m:t>
                        </m:r>
                      </m:sub>
                    </m:sSub>
                  </m:oMath>
                </a14:m>
                <a:r>
                  <a:rPr kumimoji="0" lang="zh-CN" altLang="en-US" sz="2000" dirty="0">
                    <a:solidFill>
                      <a:schemeClr val="tx1"/>
                    </a:solidFill>
                    <a:ea typeface="黑体" panose="02010609060101010101" pitchFamily="49" charset="-122"/>
                    <a:sym typeface="Symbol" pitchFamily="2" charset="2"/>
                  </a:rPr>
                  <a:t>为第一行元素的</a:t>
                </a:r>
                <a:r>
                  <a:rPr kumimoji="0" lang="zh-CN" altLang="en-US" sz="2000" b="1" dirty="0">
                    <a:solidFill>
                      <a:srgbClr val="FF0000"/>
                    </a:solidFill>
                    <a:ea typeface="黑体" panose="02010609060101010101" pitchFamily="49" charset="-122"/>
                    <a:sym typeface="Symbol" pitchFamily="2" charset="2"/>
                  </a:rPr>
                  <a:t>代数余子式</a:t>
                </a:r>
                <a:r>
                  <a:rPr kumimoji="0" lang="zh-CN" altLang="en-US" sz="2000" dirty="0">
                    <a:solidFill>
                      <a:schemeClr val="tx1"/>
                    </a:solidFill>
                    <a:ea typeface="黑体" panose="02010609060101010101" pitchFamily="49" charset="-122"/>
                    <a:sym typeface="Symbol" pitchFamily="2" charset="2"/>
                  </a:rPr>
                  <a:t>，即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2" charset="2"/>
                              </a:rPr>
                            </m:ctrlPr>
                          </m:dPr>
                          <m:e>
                            <m:r>
                              <a:rPr kumimoji="0"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2" charset="2"/>
                              </a:rPr>
                              <m:t>−</m:t>
                            </m:r>
                          </m:e>
                        </m:d>
                      </m:e>
                      <m:sup>
                        <m:r>
                          <a:rPr kumimoji="0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𝟏</m:t>
                        </m:r>
                        <m:r>
                          <a:rPr kumimoji="0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+</m:t>
                        </m:r>
                        <m:r>
                          <a:rPr kumimoji="0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𝜶</m:t>
                        </m:r>
                      </m:sup>
                    </m:sSup>
                    <m:d>
                      <m:dPr>
                        <m:begChr m:val="|"/>
                        <m:endChr m:val="|"/>
                        <m:ctrlPr>
                          <a:rPr kumimoji="0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dPr>
                      <m:e>
                        <m:r>
                          <a:rPr kumimoji="0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…</m:t>
                        </m:r>
                      </m:e>
                    </m:d>
                  </m:oMath>
                </a14:m>
                <a:r>
                  <a:rPr kumimoji="0" lang="zh-CN" altLang="en-US" sz="2000" dirty="0">
                    <a:solidFill>
                      <a:schemeClr val="tx1"/>
                    </a:solidFill>
                    <a:ea typeface="黑体" panose="02010609060101010101" pitchFamily="49" charset="-122"/>
                    <a:sym typeface="Symbol" pitchFamily="2" charset="2"/>
                  </a:rPr>
                  <a:t>，其中</a:t>
                </a:r>
                <a14:m>
                  <m:oMath xmlns:m="http://schemas.openxmlformats.org/officeDocument/2006/math">
                    <m:r>
                      <a:rPr kumimoji="0"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|…|</m:t>
                    </m:r>
                  </m:oMath>
                </a14:m>
                <a:r>
                  <a:rPr kumimoji="0" lang="zh-CN" altLang="en-US" sz="2000" dirty="0">
                    <a:solidFill>
                      <a:schemeClr val="tx1"/>
                    </a:solidFill>
                    <a:ea typeface="黑体" panose="02010609060101010101" pitchFamily="49" charset="-122"/>
                    <a:sym typeface="Symbol" pitchFamily="2" charset="2"/>
                  </a:rPr>
                  <a:t>是去掉第一行、第</a:t>
                </a:r>
                <a14:m>
                  <m:oMath xmlns:m="http://schemas.openxmlformats.org/officeDocument/2006/math">
                    <m:r>
                      <a:rPr kumimoji="0"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𝛼</m:t>
                    </m:r>
                  </m:oMath>
                </a14:m>
                <a:r>
                  <a:rPr kumimoji="0" lang="zh-CN" altLang="en-US" sz="2000" dirty="0">
                    <a:solidFill>
                      <a:schemeClr val="tx1"/>
                    </a:solidFill>
                    <a:ea typeface="黑体" panose="02010609060101010101" pitchFamily="49" charset="-122"/>
                    <a:sym typeface="Symbol" pitchFamily="2" charset="2"/>
                  </a:rPr>
                  <a:t>列之后子矩阵的行列式。</a:t>
                </a:r>
                <a:endParaRPr kumimoji="0" lang="en-US" altLang="zh-CN" sz="2000" dirty="0">
                  <a:solidFill>
                    <a:schemeClr val="tx1"/>
                  </a:solidFill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0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Δ</m:t>
                          </m:r>
                        </m:e>
                        <m:sub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11</m:t>
                          </m:r>
                        </m:sub>
                      </m:sSub>
                      <m:r>
                        <a:rPr kumimoji="0"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0"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,  </m:t>
                      </m:r>
                      <m:sSub>
                        <m:sSubPr>
                          <m:ctrlP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0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Δ</m:t>
                          </m:r>
                        </m:e>
                        <m:sub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12</m:t>
                          </m:r>
                        </m:sub>
                      </m:sSub>
                      <m:r>
                        <a:rPr kumimoji="0"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=−</m:t>
                      </m:r>
                      <m:d>
                        <m:dPr>
                          <m:begChr m:val="|"/>
                          <m:endChr m:val="|"/>
                          <m:ctrlP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0"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,  </m:t>
                      </m:r>
                      <m:sSub>
                        <m:sSubPr>
                          <m:ctrlP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0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Δ</m:t>
                          </m:r>
                        </m:e>
                        <m:sub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13</m:t>
                          </m:r>
                        </m:sub>
                      </m:sSub>
                      <m:r>
                        <a:rPr kumimoji="0"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n-US" altLang="zh-CN" sz="2000" dirty="0">
                  <a:solidFill>
                    <a:srgbClr val="0000FF"/>
                  </a:solidFill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⟹   </m:t>
                      </m:r>
                      <m:sSub>
                        <m:sSubPr>
                          <m:ctrlPr>
                            <a:rPr kumimoji="0"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kumimoji="0"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𝐴</m:t>
                          </m:r>
                        </m:e>
                        <m:sub>
                          <m:r>
                            <a:rPr kumimoji="0"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𝛼𝛽</m:t>
                          </m:r>
                        </m:sub>
                      </m:sSub>
                      <m:r>
                        <a:rPr kumimoji="0"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kumimoji="0"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𝛽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Δ</m:t>
                          </m:r>
                        </m:e>
                        <m:sub>
                          <m:r>
                            <a:rPr kumimoji="0"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1</m:t>
                          </m:r>
                          <m:r>
                            <a:rPr kumimoji="0"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0"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,  </m:t>
                      </m:r>
                      <m:sSub>
                        <m:sSubPr>
                          <m:ctrlPr>
                            <a:rPr kumimoji="0"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Δ</m:t>
                          </m:r>
                        </m:e>
                        <m:sub>
                          <m:r>
                            <a:rPr kumimoji="0"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1</m:t>
                          </m:r>
                          <m:r>
                            <a:rPr kumimoji="0"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0"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  <m:r>
                        <a:rPr kumimoji="0" lang="zh-CN" alt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是</m:t>
                      </m:r>
                      <m:r>
                        <a:rPr kumimoji="0" lang="zh-CN" alt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矩阵</m:t>
                      </m:r>
                      <m:d>
                        <m:dPr>
                          <m:ctrlPr>
                            <a:rPr kumimoji="0"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0"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0"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𝑖𝑗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kumimoji="0"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0"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𝛽</m:t>
                              </m:r>
                            </m:sub>
                            <m:sup>
                              <m:r>
                                <a:rPr kumimoji="0"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kumimoji="0" lang="zh-CN" alt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的</m:t>
                      </m:r>
                      <m:r>
                        <a:rPr kumimoji="0" lang="zh-CN" alt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代数</m:t>
                      </m:r>
                      <m:r>
                        <a:rPr kumimoji="0" lang="zh-CN" alt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余子式</m:t>
                      </m:r>
                    </m:oMath>
                  </m:oMathPara>
                </a14:m>
                <a:endParaRPr kumimoji="0" lang="en-US" altLang="zh-CN" sz="2000" dirty="0">
                  <a:solidFill>
                    <a:srgbClr val="FF0000"/>
                  </a:solidFill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𝑞</m:t>
                          </m:r>
                        </m:e>
                        <m:sub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𝛼</m:t>
                          </m:r>
                        </m:sub>
                      </m:sSub>
                      <m:r>
                        <a:rPr kumimoji="0"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naryPr>
                        <m:sub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𝛽</m:t>
                          </m:r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𝑠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𝛽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0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Δ</m:t>
                              </m:r>
                            </m:e>
                            <m:sub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1</m:t>
                              </m:r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𝛼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𝛽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altLang="zh-CN" sz="20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altLang="zh-CN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𝛽</m:t>
                                      </m:r>
                                    </m:sub>
                                  </m:sSub>
                                  <m: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𝑡</m:t>
                                  </m:r>
                                  <m: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0" lang="en-US" altLang="zh-CN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𝛽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kumimoji="0" lang="en-US" altLang="zh-CN" sz="2000" dirty="0">
                  <a:solidFill>
                    <a:srgbClr val="0000FF"/>
                  </a:solidFill>
                  <a:ea typeface="黑体" panose="02010609060101010101" pitchFamily="49" charset="-122"/>
                  <a:sym typeface="Symbol" pitchFamily="2" charset="2"/>
                </a:endParaRPr>
              </a:p>
            </p:txBody>
          </p:sp>
        </mc:Choice>
        <mc:Fallback>
          <p:sp>
            <p:nvSpPr>
              <p:cNvPr id="7" name="Text Box 13">
                <a:extLst>
                  <a:ext uri="{FF2B5EF4-FFF2-40B4-BE49-F238E27FC236}">
                    <a16:creationId xmlns:a16="http://schemas.microsoft.com/office/drawing/2014/main" id="{4BFF02F2-FB45-45F3-A4C0-24C5D8B77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2332" y="432410"/>
                <a:ext cx="8939336" cy="6446958"/>
              </a:xfrm>
              <a:prstGeom prst="rect">
                <a:avLst/>
              </a:prstGeom>
              <a:blipFill>
                <a:blip r:embed="rId2"/>
                <a:stretch>
                  <a:fillRect l="-7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C34FECC-AF8F-4E63-AFD3-B6707E2B8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16</a:t>
            </a:fld>
            <a:endParaRPr lang="en-US" altLang="zh-CN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30115EC-4C73-425C-BDC6-63C4A6B1F61F}"/>
              </a:ext>
            </a:extLst>
          </p:cNvPr>
          <p:cNvSpPr/>
          <p:nvPr/>
        </p:nvSpPr>
        <p:spPr>
          <a:xfrm>
            <a:off x="102332" y="44624"/>
            <a:ext cx="310151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eaLnBrk="1" hangingPunct="1">
              <a:spcBef>
                <a:spcPts val="0"/>
              </a:spcBef>
            </a:pPr>
            <a:r>
              <a:rPr kumimoji="0" lang="zh-CN" altLang="en-US" sz="2000" b="1" dirty="0">
                <a:solidFill>
                  <a:srgbClr val="FF0000"/>
                </a:solidFill>
                <a:ea typeface="黑体" panose="02010609060101010101" pitchFamily="49" charset="-122"/>
                <a:sym typeface="Symbol" pitchFamily="2" charset="2"/>
              </a:rPr>
              <a:t>求解简正坐标的简化方法</a:t>
            </a:r>
            <a:endParaRPr kumimoji="0" lang="en-US" altLang="zh-CN" sz="2000" b="1" dirty="0">
              <a:solidFill>
                <a:srgbClr val="FF0000"/>
              </a:solidFill>
              <a:ea typeface="黑体" panose="02010609060101010101" pitchFamily="49" charset="-122"/>
              <a:sym typeface="Symbol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412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9">
                <a:extLst>
                  <a:ext uri="{FF2B5EF4-FFF2-40B4-BE49-F238E27FC236}">
                    <a16:creationId xmlns:a16="http://schemas.microsoft.com/office/drawing/2014/main" id="{C993430C-1933-4876-B767-056283D95C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249" y="1556792"/>
                <a:ext cx="4932040" cy="187923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FF3399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lvl="0" eaLnBrk="1" hangingPunct="1"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黑体" panose="02010609060101010101" pitchFamily="49" charset="-122"/>
                  </a:rPr>
                  <a:t>分析：只需要弹簧长度和轻杆与竖直轴夹角两个变量，就可以确定系统的位置，故自由度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𝑠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=2</m:t>
                    </m:r>
                  </m:oMath>
                </a14:m>
                <a:r>
                  <a:rPr lang="zh-CN" altLang="en-US" sz="20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黑体" panose="02010609060101010101" pitchFamily="49" charset="-122"/>
                  </a:rPr>
                  <a:t>，广义坐标选为</a:t>
                </a:r>
                <a:r>
                  <a:rPr lang="zh-CN" altLang="en-US" sz="2000" b="0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黑体" panose="02010609060101010101" pitchFamily="49" charset="-122"/>
                  </a:rPr>
                  <a:t>弹簧伸长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𝑥</m:t>
                    </m:r>
                  </m:oMath>
                </a14:m>
                <a:r>
                  <a:rPr lang="zh-CN" altLang="en-US" sz="20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黑体" panose="02010609060101010101" pitchFamily="49" charset="-122"/>
                  </a:rPr>
                  <a:t>和杆与竖直轴</a:t>
                </a:r>
                <a:r>
                  <a:rPr lang="zh-CN" altLang="en-US" sz="2000" b="0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黑体" panose="02010609060101010101" pitchFamily="49" charset="-122"/>
                  </a:rPr>
                  <a:t>夹角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𝜑</m:t>
                    </m:r>
                  </m:oMath>
                </a14:m>
                <a:endParaRPr lang="en-US" altLang="zh-CN" sz="2000" b="0" dirty="0">
                  <a:solidFill>
                    <a:schemeClr val="tx1"/>
                  </a:solidFill>
                  <a:latin typeface="Cambria Math" panose="02040503050406030204" pitchFamily="18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" name="Text Box 9">
                <a:extLst>
                  <a:ext uri="{FF2B5EF4-FFF2-40B4-BE49-F238E27FC236}">
                    <a16:creationId xmlns:a16="http://schemas.microsoft.com/office/drawing/2014/main" id="{C993430C-1933-4876-B767-056283D95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249" y="1556792"/>
                <a:ext cx="4932040" cy="1879232"/>
              </a:xfrm>
              <a:prstGeom prst="rect">
                <a:avLst/>
              </a:prstGeom>
              <a:blipFill>
                <a:blip r:embed="rId3"/>
                <a:stretch>
                  <a:fillRect l="-1110" b="-3537"/>
                </a:stretch>
              </a:blipFill>
              <a:ln w="9525">
                <a:solidFill>
                  <a:srgbClr val="FF3399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43DCDC05-F337-48CE-9CEF-D49829881493}"/>
                  </a:ext>
                </a:extLst>
              </p:cNvPr>
              <p:cNvSpPr/>
              <p:nvPr/>
            </p:nvSpPr>
            <p:spPr>
              <a:xfrm>
                <a:off x="79230" y="44282"/>
                <a:ext cx="8985540" cy="140519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0" lang="zh-CN" altLang="en-US" sz="20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黑体" panose="02010609060101010101" pitchFamily="49" charset="-122"/>
                    <a:sym typeface="Symbol" pitchFamily="2" charset="2"/>
                  </a:rPr>
                  <a:t>例</a:t>
                </a:r>
                <a:r>
                  <a:rPr kumimoji="0" lang="en-US" altLang="zh-CN" sz="20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黑体" panose="02010609060101010101" pitchFamily="49" charset="-122"/>
                    <a:sym typeface="Symbol" pitchFamily="2" charset="2"/>
                  </a:rPr>
                  <a:t>4: </a:t>
                </a:r>
                <a:r>
                  <a:rPr kumimoji="0" lang="zh-CN" altLang="en-US" sz="20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黑体" panose="02010609060101010101" pitchFamily="49" charset="-122"/>
                    <a:sym typeface="Symbol" pitchFamily="2" charset="2"/>
                  </a:rPr>
                  <a:t>光滑水平面上，劲度系数为</a:t>
                </a:r>
                <a14:m>
                  <m:oMath xmlns:m="http://schemas.openxmlformats.org/officeDocument/2006/math">
                    <m:r>
                      <a:rPr kumimoji="0"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𝑘</m:t>
                    </m:r>
                  </m:oMath>
                </a14:m>
                <a:r>
                  <a:rPr kumimoji="0" lang="zh-CN" altLang="en-US" sz="20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黑体" panose="02010609060101010101" pitchFamily="49" charset="-122"/>
                    <a:sym typeface="Symbol" pitchFamily="2" charset="2"/>
                  </a:rPr>
                  <a:t>的轻质弹簧一端固定在墙上，另一端连接质量为</a:t>
                </a:r>
                <a14:m>
                  <m:oMath xmlns:m="http://schemas.openxmlformats.org/officeDocument/2006/math">
                    <m:r>
                      <a:rPr kumimoji="0"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𝑚</m:t>
                    </m:r>
                  </m:oMath>
                </a14:m>
                <a:r>
                  <a:rPr kumimoji="0" lang="zh-CN" altLang="en-US" sz="20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黑体" panose="02010609060101010101" pitchFamily="49" charset="-122"/>
                    <a:sym typeface="Symbol" pitchFamily="2" charset="2"/>
                  </a:rPr>
                  <a:t>的滑块，滑块又通过轻杆悬挂一质量也为</a:t>
                </a:r>
                <a14:m>
                  <m:oMath xmlns:m="http://schemas.openxmlformats.org/officeDocument/2006/math">
                    <m:r>
                      <a:rPr kumimoji="0"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𝑚</m:t>
                    </m:r>
                  </m:oMath>
                </a14:m>
                <a:r>
                  <a:rPr lang="zh-CN" altLang="en-US" sz="2000" dirty="0">
                    <a:solidFill>
                      <a:srgbClr val="C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的小球。求解系统在平衡位置附近作小振动的运动方程。</a:t>
                </a: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43DCDC05-F337-48CE-9CEF-D498298814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0" y="44282"/>
                <a:ext cx="8985540" cy="1405193"/>
              </a:xfrm>
              <a:prstGeom prst="rect">
                <a:avLst/>
              </a:prstGeom>
              <a:blipFill>
                <a:blip r:embed="rId4"/>
                <a:stretch>
                  <a:fillRect l="-746" r="-678" b="-64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9DDFF4C-0123-4EAD-B1E6-5EA29D67F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17</a:t>
            </a:fld>
            <a:endParaRPr lang="en-US" altLang="zh-CN" dirty="0"/>
          </a:p>
        </p:txBody>
      </p:sp>
      <p:graphicFrame>
        <p:nvGraphicFramePr>
          <p:cNvPr id="31748" name="Object 9">
            <a:extLst>
              <a:ext uri="{FF2B5EF4-FFF2-40B4-BE49-F238E27FC236}">
                <a16:creationId xmlns:a16="http://schemas.microsoft.com/office/drawing/2014/main" id="{28007D54-B565-AE45-8F84-E3990A5752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1401977"/>
              </p:ext>
            </p:extLst>
          </p:nvPr>
        </p:nvGraphicFramePr>
        <p:xfrm>
          <a:off x="4949970" y="1052736"/>
          <a:ext cx="4114800" cy="2484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7" name="BMP 图象" r:id="rId5" imgW="3429000" imgH="2070100" progId="Paint.Picture">
                  <p:embed/>
                </p:oleObj>
              </mc:Choice>
              <mc:Fallback>
                <p:oleObj name="BMP 图象" r:id="rId5" imgW="3429000" imgH="2070100" progId="Paint.Picture">
                  <p:embed/>
                  <p:pic>
                    <p:nvPicPr>
                      <p:cNvPr id="31748" name="Object 9">
                        <a:extLst>
                          <a:ext uri="{FF2B5EF4-FFF2-40B4-BE49-F238E27FC236}">
                            <a16:creationId xmlns:a16="http://schemas.microsoft.com/office/drawing/2014/main" id="{28007D54-B565-AE45-8F84-E3990A5752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9970" y="1052736"/>
                        <a:ext cx="4114800" cy="2484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35921" dir="2700000" algn="ctr" rotWithShape="0">
                          <a:srgbClr val="80808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5B398BE-C2C3-4382-9B6C-00A5C691F67B}"/>
                  </a:ext>
                </a:extLst>
              </p:cNvPr>
              <p:cNvSpPr/>
              <p:nvPr/>
            </p:nvSpPr>
            <p:spPr>
              <a:xfrm>
                <a:off x="83585" y="3498142"/>
                <a:ext cx="8885258" cy="31659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lvl="0" eaLnBrk="1" hangingPunct="1"/>
                <a:r>
                  <a:rPr lang="zh-CN" alt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黑体" panose="02010609060101010101" pitchFamily="49" charset="-122"/>
                  </a:rPr>
                  <a:t>系统的拉氏函数为</a:t>
                </a:r>
                <a:endParaRPr lang="en-US" altLang="zh-CN" sz="2000" dirty="0">
                  <a:solidFill>
                    <a:schemeClr val="tx1"/>
                  </a:solidFill>
                  <a:latin typeface="Cambria Math" panose="02040503050406030204" pitchFamily="18" charset="0"/>
                  <a:ea typeface="黑体" panose="02010609060101010101" pitchFamily="49" charset="-122"/>
                </a:endParaRPr>
              </a:p>
              <a:p>
                <a:pPr lvl="0" eaLnBrk="1" hangingPunct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𝐿</m:t>
                      </m:r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𝐴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𝐵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𝑉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弹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𝑉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重</m:t>
                          </m:r>
                        </m:sub>
                      </m:sSub>
                    </m:oMath>
                  </m:oMathPara>
                </a14:m>
                <a:endParaRPr lang="en-US" altLang="zh-CN" sz="2000" b="0" i="1" dirty="0">
                  <a:solidFill>
                    <a:srgbClr val="0000FF"/>
                  </a:solidFill>
                  <a:latin typeface="Cambria Math" panose="02040503050406030204" pitchFamily="18" charset="0"/>
                  <a:ea typeface="黑体" panose="02010609060101010101" pitchFamily="49" charset="-122"/>
                </a:endParaRPr>
              </a:p>
              <a:p>
                <a:pPr lvl="0" eaLnBrk="1" hangingPunct="1"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黑体" panose="02010609060101010101" pitchFamily="49" charset="-122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𝑇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𝐴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𝑉</m:t>
                        </m:r>
                      </m:e>
                      <m:sub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弹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𝑉</m:t>
                        </m:r>
                      </m:e>
                      <m:sub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重</m:t>
                        </m:r>
                      </m:sub>
                    </m:sSub>
                  </m:oMath>
                </a14:m>
                <a:r>
                  <a:rPr lang="zh-CN" altLang="en-US" sz="20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黑体" panose="02010609060101010101" pitchFamily="49" charset="-122"/>
                  </a:rPr>
                  <a:t>较易写出，关键是写出小球的动能。平动参考系</a:t>
                </a:r>
                <a:endParaRPr lang="en-US" altLang="zh-CN" sz="2000" b="0" dirty="0">
                  <a:solidFill>
                    <a:schemeClr val="tx1"/>
                  </a:solidFill>
                  <a:latin typeface="Cambria Math" panose="02040503050406030204" pitchFamily="18" charset="0"/>
                  <a:ea typeface="黑体" panose="02010609060101010101" pitchFamily="49" charset="-122"/>
                </a:endParaRPr>
              </a:p>
              <a:p>
                <a:pPr lvl="0" eaLnBrk="1" hangingPunct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𝐵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𝐴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𝐵</m:t>
                          </m:r>
                        </m:sub>
                        <m:sup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bSup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 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𝐴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e>
                      </m:acc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 </m:t>
                      </m:r>
                      <m:sSubSup>
                        <m:sSubSup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𝐵</m:t>
                          </m:r>
                        </m:sub>
                        <m:sup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bSup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𝑙</m:t>
                      </m:r>
                      <m:acc>
                        <m:accPr>
                          <m:chr m:val="̇"/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𝜑</m:t>
                          </m:r>
                        </m:e>
                      </m:acc>
                      <m:r>
                        <a:rPr lang="en-US" altLang="zh-CN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</m:t>
                      </m:r>
                      <m:sSub>
                        <m:sSubPr>
                          <m:ctrlP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𝐴</m:t>
                          </m:r>
                        </m:sub>
                      </m:sSub>
                      <m:r>
                        <a:rPr lang="zh-CN" alt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和</m:t>
                      </m:r>
                      <m:sSubSup>
                        <m:sSubSupPr>
                          <m:ctrlP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altLang="zh-CN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𝐵</m:t>
                          </m:r>
                        </m:sub>
                        <m:sup>
                          <m: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bSup>
                      <m:r>
                        <a:rPr lang="zh-CN" alt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夹角</m:t>
                      </m:r>
                      <m:r>
                        <a:rPr lang="en-US" altLang="zh-CN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𝜑</m:t>
                      </m:r>
                    </m:oMath>
                  </m:oMathPara>
                </a14:m>
                <a:endParaRPr lang="en-US" altLang="zh-CN" sz="2000" b="0" dirty="0">
                  <a:solidFill>
                    <a:schemeClr val="tx1"/>
                  </a:solidFill>
                  <a:latin typeface="Cambria Math" panose="02040503050406030204" pitchFamily="18" charset="0"/>
                  <a:ea typeface="黑体" panose="02010609060101010101" pitchFamily="49" charset="-122"/>
                </a:endParaRPr>
              </a:p>
              <a:p>
                <a:pPr lvl="0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𝐵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  <m:sSubSup>
                        <m:sSubSup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𝐵</m:t>
                          </m:r>
                        </m:sub>
                        <m:sup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bSup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𝜑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+2</m:t>
                          </m:r>
                          <m:acc>
                            <m:accPr>
                              <m:chr m:val="̇"/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𝑙</m:t>
                          </m:r>
                          <m:acc>
                            <m:accPr>
                              <m:chr m:val="̇"/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𝜑</m:t>
                              </m:r>
                            </m:e>
                          </m:acc>
                          <m:func>
                            <m:funcPr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𝜑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zh-CN" sz="20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黑体" panose="02010609060101010101" pitchFamily="49" charset="-122"/>
                </a:endParaRPr>
              </a:p>
              <a:p>
                <a:pPr lvl="0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𝐿</m:t>
                      </m:r>
                      <m:r>
                        <a:rPr lang="en-US" altLang="zh-CN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  <m:sSup>
                        <m:sSupPr>
                          <m:ctrlP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f>
                        <m:fPr>
                          <m:ctrlP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r>
                        <a:rPr lang="en-US" altLang="zh-CN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  <m:sSup>
                        <m:sSupPr>
                          <m:ctrlP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𝑙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𝜑</m:t>
                              </m:r>
                            </m:e>
                          </m:acc>
                        </m:e>
                        <m:sup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r>
                        <a:rPr lang="en-US" altLang="zh-CN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𝑚𝑙</m:t>
                      </m:r>
                      <m:acc>
                        <m:accPr>
                          <m:chr m:val="̇"/>
                          <m:ctrlP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e>
                      </m:acc>
                      <m:acc>
                        <m:accPr>
                          <m:chr m:val="̇"/>
                          <m:ctrlP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𝜑</m:t>
                          </m:r>
                        </m:e>
                      </m:acc>
                      <m:func>
                        <m:funcPr>
                          <m:ctrlP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cos</m:t>
                          </m:r>
                        </m:fName>
                        <m:e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𝜑</m:t>
                          </m:r>
                        </m:e>
                      </m:func>
                      <m:r>
                        <a:rPr lang="en-US" altLang="zh-CN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r>
                        <a:rPr lang="en-US" altLang="zh-CN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𝑘</m:t>
                      </m:r>
                      <m:sSup>
                        <m:sSupPr>
                          <m:ctrlP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r>
                        <a:rPr lang="en-US" altLang="zh-CN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𝑚𝑔𝑙</m:t>
                      </m:r>
                      <m:func>
                        <m:funcPr>
                          <m:ctrlP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cos</m:t>
                          </m:r>
                        </m:fName>
                        <m:e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𝜑</m:t>
                          </m:r>
                        </m:e>
                      </m:func>
                      <m:r>
                        <a:rPr lang="en-US" altLang="zh-CN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           </m:t>
                      </m:r>
                    </m:oMath>
                  </m:oMathPara>
                </a14:m>
                <a:endParaRPr lang="en-US" altLang="zh-CN" sz="2000" dirty="0">
                  <a:solidFill>
                    <a:srgbClr val="0000FF"/>
                  </a:solidFill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5B398BE-C2C3-4382-9B6C-00A5C691F6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5" y="3498142"/>
                <a:ext cx="8885258" cy="3165995"/>
              </a:xfrm>
              <a:prstGeom prst="rect">
                <a:avLst/>
              </a:prstGeom>
              <a:blipFill>
                <a:blip r:embed="rId7"/>
                <a:stretch>
                  <a:fillRect l="-755" t="-15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375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48" name="Object 9">
            <a:extLst>
              <a:ext uri="{FF2B5EF4-FFF2-40B4-BE49-F238E27FC236}">
                <a16:creationId xmlns:a16="http://schemas.microsoft.com/office/drawing/2014/main" id="{28007D54-B565-AE45-8F84-E3990A5752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903870"/>
              </p:ext>
            </p:extLst>
          </p:nvPr>
        </p:nvGraphicFramePr>
        <p:xfrm>
          <a:off x="4983269" y="33699"/>
          <a:ext cx="4114800" cy="2484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20" name="BMP 图象" r:id="rId3" imgW="3429000" imgH="2070100" progId="Paint.Picture">
                  <p:embed/>
                </p:oleObj>
              </mc:Choice>
              <mc:Fallback>
                <p:oleObj name="BMP 图象" r:id="rId3" imgW="3429000" imgH="2070100" progId="Paint.Picture">
                  <p:embed/>
                  <p:pic>
                    <p:nvPicPr>
                      <p:cNvPr id="31748" name="Object 9">
                        <a:extLst>
                          <a:ext uri="{FF2B5EF4-FFF2-40B4-BE49-F238E27FC236}">
                            <a16:creationId xmlns:a16="http://schemas.microsoft.com/office/drawing/2014/main" id="{28007D54-B565-AE45-8F84-E3990A5752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3269" y="33699"/>
                        <a:ext cx="4114800" cy="2484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35921" dir="2700000" algn="ctr" rotWithShape="0">
                          <a:srgbClr val="80808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9">
                <a:extLst>
                  <a:ext uri="{FF2B5EF4-FFF2-40B4-BE49-F238E27FC236}">
                    <a16:creationId xmlns:a16="http://schemas.microsoft.com/office/drawing/2014/main" id="{C993430C-1933-4876-B767-056283D95C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163850"/>
                <a:ext cx="4932040" cy="222413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FF3399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lvl="0" eaLnBrk="1" hangingPunct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𝐿</m:t>
                      </m:r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𝑙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𝜑</m:t>
                              </m:r>
                            </m:e>
                          </m:acc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𝑚𝑙</m:t>
                      </m:r>
                      <m:acc>
                        <m:accPr>
                          <m:chr m:val="̇"/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e>
                      </m:acc>
                      <m:acc>
                        <m:accPr>
                          <m:chr m:val="̇"/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𝜑</m:t>
                          </m:r>
                        </m:e>
                      </m:acc>
                      <m:func>
                        <m:func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cos</m:t>
                          </m:r>
                        </m:fName>
                        <m:e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𝜑</m:t>
                          </m:r>
                        </m:e>
                      </m:func>
                    </m:oMath>
                  </m:oMathPara>
                </a14:m>
                <a:endParaRPr lang="en-US" altLang="zh-CN" sz="2000" b="0" i="1" dirty="0">
                  <a:solidFill>
                    <a:srgbClr val="0000FF"/>
                  </a:solidFill>
                  <a:latin typeface="Cambria Math" panose="02040503050406030204" pitchFamily="18" charset="0"/>
                  <a:ea typeface="黑体" panose="02010609060101010101" pitchFamily="49" charset="-122"/>
                </a:endParaRPr>
              </a:p>
              <a:p>
                <a:pPr lvl="0" eaLnBrk="1" hangingPunct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𝑘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𝑚𝑔𝑙</m:t>
                      </m:r>
                      <m:func>
                        <m:func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cos</m:t>
                          </m:r>
                        </m:fName>
                        <m:e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𝜑</m:t>
                          </m:r>
                        </m:e>
                      </m:func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           </m:t>
                      </m:r>
                    </m:oMath>
                  </m:oMathPara>
                </a14:m>
                <a:endParaRPr lang="en-US" altLang="zh-CN" sz="2000" dirty="0">
                  <a:solidFill>
                    <a:srgbClr val="0000FF"/>
                  </a:solidFill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平衡位置为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𝑥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=0,  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𝜑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</m:t>
                    </m:r>
                  </m:oMath>
                </a14:m>
                <a:endParaRPr lang="en-US" altLang="zh-CN" sz="2000" dirty="0">
                  <a:solidFill>
                    <a:srgbClr val="0000FF"/>
                  </a:solidFill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" name="Text Box 9">
                <a:extLst>
                  <a:ext uri="{FF2B5EF4-FFF2-40B4-BE49-F238E27FC236}">
                    <a16:creationId xmlns:a16="http://schemas.microsoft.com/office/drawing/2014/main" id="{C993430C-1933-4876-B767-056283D95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63850"/>
                <a:ext cx="4932040" cy="2224135"/>
              </a:xfrm>
              <a:prstGeom prst="rect">
                <a:avLst/>
              </a:prstGeom>
              <a:blipFill>
                <a:blip r:embed="rId5"/>
                <a:stretch>
                  <a:fillRect l="-1110" b="-2997"/>
                </a:stretch>
              </a:blipFill>
              <a:ln w="9525">
                <a:solidFill>
                  <a:srgbClr val="FF3399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13">
                <a:extLst>
                  <a:ext uri="{FF2B5EF4-FFF2-40B4-BE49-F238E27FC236}">
                    <a16:creationId xmlns:a16="http://schemas.microsoft.com/office/drawing/2014/main" id="{4BFF02F2-FB45-45F3-A4C0-24C5D8B77C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2332" y="2620578"/>
                <a:ext cx="8939336" cy="33587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50000"/>
                  </a:spcBef>
                </a:pPr>
                <a:r>
                  <a:rPr kumimoji="0" lang="zh-CN" altLang="en-US" sz="2000" dirty="0">
                    <a:ea typeface="黑体" panose="02010609060101010101" pitchFamily="49" charset="-122"/>
                    <a:sym typeface="Symbol" pitchFamily="2" charset="2"/>
                  </a:rPr>
                  <a:t>平衡位置附近作小振动，则有 </a:t>
                </a:r>
                <a14:m>
                  <m:oMath xmlns:m="http://schemas.openxmlformats.org/officeDocument/2006/math">
                    <m:r>
                      <a:rPr kumimoji="0"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𝑥</m:t>
                    </m:r>
                    <m:r>
                      <a:rPr kumimoji="0"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,</m:t>
                    </m:r>
                    <m:r>
                      <a:rPr kumimoji="0"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𝜑</m:t>
                    </m:r>
                    <m:r>
                      <a:rPr kumimoji="0"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,</m:t>
                    </m:r>
                    <m:acc>
                      <m:accPr>
                        <m:chr m:val="̇"/>
                        <m:ctrlPr>
                          <a:rPr kumimoji="0"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accPr>
                      <m:e>
                        <m:r>
                          <a:rPr kumimoji="0"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𝑥</m:t>
                        </m:r>
                      </m:e>
                    </m:acc>
                    <m:r>
                      <a:rPr kumimoji="0"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,</m:t>
                    </m:r>
                    <m:acc>
                      <m:accPr>
                        <m:chr m:val="̇"/>
                        <m:ctrlPr>
                          <a:rPr kumimoji="0"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accPr>
                      <m:e>
                        <m:r>
                          <a:rPr kumimoji="0"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𝜑</m:t>
                        </m:r>
                      </m:e>
                    </m:acc>
                    <m:r>
                      <a:rPr kumimoji="0"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→0</m:t>
                    </m:r>
                  </m:oMath>
                </a14:m>
                <a:r>
                  <a:rPr kumimoji="0" lang="zh-CN" altLang="en-US" sz="2000" dirty="0">
                    <a:ea typeface="黑体" panose="02010609060101010101" pitchFamily="49" charset="-122"/>
                    <a:sym typeface="Symbol" pitchFamily="2" charset="2"/>
                  </a:rPr>
                  <a:t>，</a:t>
                </a:r>
                <a:endParaRPr kumimoji="0" lang="en-US" altLang="zh-CN" sz="2000" dirty="0"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50000"/>
                  </a:spcBef>
                </a:pPr>
                <a:r>
                  <a:rPr kumimoji="0" lang="zh-CN" altLang="en-US" sz="2000" dirty="0">
                    <a:solidFill>
                      <a:srgbClr val="0000FF"/>
                    </a:solidFill>
                    <a:ea typeface="黑体" panose="02010609060101010101" pitchFamily="49" charset="-122"/>
                    <a:sym typeface="Symbol" pitchFamily="2" charset="2"/>
                  </a:rPr>
                  <a:t>对</a:t>
                </a:r>
                <a14:m>
                  <m:oMath xmlns:m="http://schemas.openxmlformats.org/officeDocument/2006/math">
                    <m:r>
                      <a:rPr kumimoji="0"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𝐿</m:t>
                    </m:r>
                  </m:oMath>
                </a14:m>
                <a:r>
                  <a:rPr kumimoji="0" lang="zh-CN" altLang="en-US" sz="2000" dirty="0">
                    <a:solidFill>
                      <a:srgbClr val="0000FF"/>
                    </a:solidFill>
                    <a:ea typeface="黑体" panose="02010609060101010101" pitchFamily="49" charset="-122"/>
                    <a:sym typeface="Symbol" pitchFamily="2" charset="2"/>
                  </a:rPr>
                  <a:t>做近似，保留到二次项</a:t>
                </a:r>
                <a:r>
                  <a:rPr kumimoji="0" lang="zh-CN" altLang="en-US" sz="2000" dirty="0">
                    <a:ea typeface="黑体" panose="02010609060101010101" pitchFamily="49" charset="-122"/>
                    <a:sym typeface="Symbol" pitchFamily="2" charset="2"/>
                  </a:rPr>
                  <a:t>（确保运动方程保留到一次项），拉氏函数近似为</a:t>
                </a:r>
                <a:endParaRPr kumimoji="0" lang="en-US" altLang="zh-CN" sz="2000" dirty="0"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𝐿</m:t>
                      </m:r>
                      <m:r>
                        <a:rPr kumimoji="0" lang="en-US" altLang="zh-CN" sz="2000" i="1"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≃</m:t>
                      </m:r>
                      <m:r>
                        <a:rPr kumimoji="0"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𝑚</m:t>
                      </m:r>
                      <m:sSup>
                        <m:sSupPr>
                          <m:ctrlPr>
                            <a:rPr kumimoji="0"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kumimoji="0"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kumimoji="0"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2</m:t>
                          </m:r>
                        </m:sup>
                      </m:sSup>
                      <m:r>
                        <a:rPr kumimoji="0" lang="en-US" altLang="zh-CN" sz="2000" i="1"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+</m:t>
                      </m:r>
                      <m:f>
                        <m:fPr>
                          <m:ctrlPr>
                            <a:rPr kumimoji="0"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fPr>
                        <m:num>
                          <m:r>
                            <a:rPr kumimoji="0"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2</m:t>
                          </m:r>
                        </m:den>
                      </m:f>
                      <m:r>
                        <a:rPr kumimoji="0"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𝑚</m:t>
                      </m:r>
                      <m:sSup>
                        <m:sSupPr>
                          <m:ctrlPr>
                            <a:rPr kumimoji="0"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pPr>
                        <m:e>
                          <m:r>
                            <a:rPr kumimoji="0"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𝑙</m:t>
                          </m:r>
                        </m:e>
                        <m:sup>
                          <m:r>
                            <a:rPr kumimoji="0"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kumimoji="0"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𝜑</m:t>
                              </m:r>
                            </m:e>
                          </m:acc>
                        </m:e>
                        <m:sup>
                          <m:r>
                            <a:rPr kumimoji="0"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2</m:t>
                          </m:r>
                        </m:sup>
                      </m:sSup>
                      <m:r>
                        <a:rPr kumimoji="0" lang="en-US" altLang="zh-CN" sz="2000" i="1"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+</m:t>
                      </m:r>
                      <m:r>
                        <a:rPr kumimoji="0"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𝑚</m:t>
                      </m:r>
                      <m:r>
                        <a:rPr kumimoji="0" lang="en-US" altLang="zh-CN" sz="2000" i="1"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𝑙</m:t>
                      </m:r>
                      <m:acc>
                        <m:accPr>
                          <m:chr m:val="̇"/>
                          <m:ctrlPr>
                            <a:rPr kumimoji="0"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accPr>
                        <m:e>
                          <m:r>
                            <a:rPr kumimoji="0"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𝑥</m:t>
                          </m:r>
                        </m:e>
                      </m:acc>
                      <m:acc>
                        <m:accPr>
                          <m:chr m:val="̇"/>
                          <m:ctrlPr>
                            <a:rPr kumimoji="0"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accPr>
                        <m:e>
                          <m:r>
                            <a:rPr kumimoji="0"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𝜑</m:t>
                          </m:r>
                        </m:e>
                      </m:acc>
                      <m:r>
                        <a:rPr kumimoji="0" lang="en-US" altLang="zh-CN" sz="2000" i="1"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−</m:t>
                      </m:r>
                      <m:f>
                        <m:fPr>
                          <m:ctrlPr>
                            <a:rPr kumimoji="0"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fPr>
                        <m:num>
                          <m:r>
                            <a:rPr kumimoji="0"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2</m:t>
                          </m:r>
                        </m:den>
                      </m:f>
                      <m:r>
                        <a:rPr kumimoji="0" lang="en-US" altLang="zh-CN" sz="2000" i="1"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𝑘</m:t>
                      </m:r>
                      <m:sSup>
                        <m:sSupPr>
                          <m:ctrlPr>
                            <a:rPr kumimoji="0"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pPr>
                        <m:e>
                          <m:r>
                            <a:rPr kumimoji="0"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2</m:t>
                          </m:r>
                        </m:sup>
                      </m:sSup>
                      <m:r>
                        <a:rPr kumimoji="0" lang="en-US" altLang="zh-CN" sz="2000" i="1"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+</m:t>
                      </m:r>
                      <m:r>
                        <a:rPr kumimoji="0"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𝑚</m:t>
                      </m:r>
                      <m:r>
                        <a:rPr kumimoji="0" lang="en-US" altLang="zh-CN" sz="2000" i="1"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𝑔𝑙</m:t>
                      </m:r>
                      <m:d>
                        <m:dPr>
                          <m:ctrlPr>
                            <a:rPr kumimoji="0"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dPr>
                        <m:e>
                          <m:r>
                            <a:rPr kumimoji="0"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1−</m:t>
                          </m:r>
                          <m:f>
                            <m:fPr>
                              <m:ctrlPr>
                                <a:rPr kumimoji="0"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𝜑</m:t>
                                  </m:r>
                                </m:e>
                                <m:sup>
                                  <m:r>
                                    <a:rPr kumimoji="0"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0"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kumimoji="0" lang="en-US" altLang="zh-CN" sz="2000" i="1"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 </m:t>
                      </m:r>
                    </m:oMath>
                  </m:oMathPara>
                </a14:m>
                <a:endParaRPr kumimoji="0" lang="en-US" altLang="zh-CN" sz="2000" i="1" dirty="0">
                  <a:latin typeface="Cambria Math" panose="02040503050406030204" pitchFamily="18" charset="0"/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spcBef>
                    <a:spcPct val="50000"/>
                  </a:spcBef>
                </a:pPr>
                <a:r>
                  <a:rPr kumimoji="0" lang="zh-CN" altLang="en-US" sz="2000" dirty="0">
                    <a:latin typeface="Cambria Math" panose="02040503050406030204" pitchFamily="18" charset="0"/>
                    <a:ea typeface="黑体" panose="02010609060101010101" pitchFamily="49" charset="-122"/>
                    <a:sym typeface="Symbol" pitchFamily="2" charset="2"/>
                  </a:rPr>
                  <a:t>代入拉氏方程，得到小振动的运动微分方程</a:t>
                </a:r>
                <a:endParaRPr kumimoji="0" lang="en-US" altLang="zh-CN" sz="2000" dirty="0">
                  <a:latin typeface="Cambria Math" panose="02040503050406030204" pitchFamily="18" charset="0"/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en-US" altLang="zh-CN" sz="2000" b="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eqArrPr>
                            <m:e>
                              <m:r>
                                <a:rPr kumimoji="0"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2</m:t>
                              </m:r>
                              <m:r>
                                <a:rPr kumimoji="0"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𝑚</m:t>
                              </m:r>
                              <m:acc>
                                <m:accPr>
                                  <m:chr m:val="̈"/>
                                  <m:ctrlP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+</m:t>
                              </m:r>
                              <m:r>
                                <a:rPr kumimoji="0"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𝑚</m:t>
                              </m:r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𝑙</m:t>
                              </m:r>
                              <m:acc>
                                <m:accPr>
                                  <m:chr m:val="̈"/>
                                  <m:ctrlP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𝜑</m:t>
                                  </m:r>
                                </m:e>
                              </m:acc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+</m:t>
                              </m:r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𝑘𝑥</m:t>
                              </m:r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=0</m:t>
                              </m:r>
                            </m:e>
                            <m:e>
                              <m:r>
                                <a:rPr kumimoji="0"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         </m:t>
                              </m:r>
                              <m:acc>
                                <m:accPr>
                                  <m:chr m:val="̈"/>
                                  <m:ctrlP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+</m:t>
                              </m:r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𝑙</m:t>
                              </m:r>
                              <m:acc>
                                <m:accPr>
                                  <m:chr m:val="̈"/>
                                  <m:ctrlP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𝜑</m:t>
                                  </m:r>
                                </m:e>
                              </m:acc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+</m:t>
                              </m:r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𝑔</m:t>
                              </m:r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𝜑</m:t>
                              </m:r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en-US" altLang="zh-CN" sz="2000" dirty="0">
                  <a:solidFill>
                    <a:srgbClr val="0000FF"/>
                  </a:solidFill>
                  <a:ea typeface="黑体" panose="02010609060101010101" pitchFamily="49" charset="-122"/>
                  <a:sym typeface="Symbol" pitchFamily="2" charset="2"/>
                </a:endParaRPr>
              </a:p>
            </p:txBody>
          </p:sp>
        </mc:Choice>
        <mc:Fallback xmlns="">
          <p:sp>
            <p:nvSpPr>
              <p:cNvPr id="7" name="Text Box 13">
                <a:extLst>
                  <a:ext uri="{FF2B5EF4-FFF2-40B4-BE49-F238E27FC236}">
                    <a16:creationId xmlns:a16="http://schemas.microsoft.com/office/drawing/2014/main" id="{4BFF02F2-FB45-45F3-A4C0-24C5D8B77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2332" y="2620578"/>
                <a:ext cx="8939336" cy="3358740"/>
              </a:xfrm>
              <a:prstGeom prst="rect">
                <a:avLst/>
              </a:prstGeom>
              <a:blipFill>
                <a:blip r:embed="rId6"/>
                <a:stretch>
                  <a:fillRect l="-7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9DDFF4C-0123-4EAD-B1E6-5EA29D67F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18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355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2E31F0F-9491-4750-8F49-CD0A11E500DE}"/>
                  </a:ext>
                </a:extLst>
              </p:cNvPr>
              <p:cNvSpPr/>
              <p:nvPr/>
            </p:nvSpPr>
            <p:spPr>
              <a:xfrm>
                <a:off x="107504" y="188640"/>
                <a:ext cx="8928992" cy="65446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eaLnBrk="1" hangingPunct="1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en-US" altLang="zh-CN" sz="20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eqArrPr>
                            <m:e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2</m:t>
                              </m:r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𝑚</m:t>
                              </m:r>
                              <m:acc>
                                <m:accPr>
                                  <m:chr m:val="̈"/>
                                  <m:ctrlP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+</m:t>
                              </m:r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𝑚𝑙</m:t>
                              </m:r>
                              <m:acc>
                                <m:accPr>
                                  <m:chr m:val="̈"/>
                                  <m:ctrlP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𝜑</m:t>
                                  </m:r>
                                </m:e>
                              </m:acc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+</m:t>
                              </m:r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𝑘𝑥</m:t>
                              </m:r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=0</m:t>
                              </m:r>
                            </m:e>
                            <m:e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         </m:t>
                              </m:r>
                              <m:acc>
                                <m:accPr>
                                  <m:chr m:val="̈"/>
                                  <m:ctrlP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+</m:t>
                              </m:r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𝑙</m:t>
                              </m:r>
                              <m:acc>
                                <m:accPr>
                                  <m:chr m:val="̈"/>
                                  <m:ctrlP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𝜑</m:t>
                                  </m:r>
                                </m:e>
                              </m:acc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+</m:t>
                              </m:r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𝑔</m:t>
                              </m:r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𝜑</m:t>
                              </m:r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en-US" altLang="zh-CN" sz="2000" dirty="0">
                  <a:solidFill>
                    <a:srgbClr val="0000FF"/>
                  </a:solidFill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</a:pPr>
                <a:r>
                  <a:rPr kumimoji="0" lang="zh-CN" altLang="en-US" sz="2000" dirty="0">
                    <a:ea typeface="黑体" panose="02010609060101010101" pitchFamily="49" charset="-122"/>
                    <a:sym typeface="Symbol" pitchFamily="2" charset="2"/>
                  </a:rPr>
                  <a:t>求解简正频率，需要求解久期方程</a:t>
                </a:r>
                <a:endParaRPr kumimoji="0" lang="en-US" altLang="zh-CN" sz="2000" dirty="0"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0"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0" lang="en-US" altLang="zh-CN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0"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altLang="zh-CN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𝑖𝑗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0"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𝜆</m:t>
                              </m:r>
                            </m:e>
                            <m:sup>
                              <m:r>
                                <a:rPr kumimoji="0"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=0</m:t>
                      </m:r>
                    </m:oMath>
                  </m:oMathPara>
                </a14:m>
                <a:endParaRPr kumimoji="0" lang="en-US" altLang="zh-CN" sz="2000" dirty="0">
                  <a:solidFill>
                    <a:srgbClr val="0000FF"/>
                  </a:solidFill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</a:pPr>
                <a:r>
                  <a:rPr kumimoji="0" lang="zh-CN" altLang="en-US" sz="2000" dirty="0">
                    <a:ea typeface="黑体" panose="02010609060101010101" pitchFamily="49" charset="-122"/>
                    <a:sym typeface="Symbol" pitchFamily="2" charset="2"/>
                  </a:rPr>
                  <a:t>代入方程中的系数，易得</a:t>
                </a:r>
                <a:endParaRPr kumimoji="0" lang="en-US" altLang="zh-CN" sz="2000" i="1" dirty="0">
                  <a:solidFill>
                    <a:srgbClr val="0000FF"/>
                  </a:solidFill>
                  <a:latin typeface="Cambria Math" panose="02040503050406030204" pitchFamily="18" charset="0"/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0" lang="en-US" altLang="zh-CN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20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altLang="zh-CN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𝑘</m:t>
                                </m:r>
                                <m:r>
                                  <a:rPr kumimoji="0" lang="en-US" altLang="zh-CN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−</m:t>
                                </m:r>
                                <m:r>
                                  <m:rPr>
                                    <m:brk m:alnAt="7"/>
                                  </m:rPr>
                                  <a:rPr kumimoji="0" lang="en-US" altLang="zh-CN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2</m:t>
                                </m:r>
                                <m:r>
                                  <a:rPr kumimoji="0" lang="en-US" altLang="zh-CN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𝑚</m:t>
                                </m:r>
                                <m:sSup>
                                  <m:sSupPr>
                                    <m:ctrlP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kumimoji="0" lang="en-US" altLang="zh-CN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−</m:t>
                                </m:r>
                                <m:r>
                                  <a:rPr kumimoji="0" lang="en-US" altLang="zh-CN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𝑚𝑙</m:t>
                                </m:r>
                                <m:sSup>
                                  <m:sSupPr>
                                    <m:ctrlP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kumimoji="0" lang="en-US" altLang="zh-CN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kumimoji="0" lang="en-US" altLang="zh-CN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𝑔</m:t>
                                </m:r>
                                <m:r>
                                  <a:rPr kumimoji="0" lang="en-US" altLang="zh-CN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−</m:t>
                                </m:r>
                                <m:r>
                                  <a:rPr kumimoji="0" lang="en-US" altLang="zh-CN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𝑙</m:t>
                                </m:r>
                                <m:sSup>
                                  <m:sSupPr>
                                    <m:ctrlP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kumimoji="0"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kumimoji="0"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=0</m:t>
                      </m:r>
                    </m:oMath>
                  </m:oMathPara>
                </a14:m>
                <a:endParaRPr kumimoji="0" lang="en-US" altLang="zh-CN" sz="2000" b="0" dirty="0">
                  <a:solidFill>
                    <a:srgbClr val="0000FF"/>
                  </a:solidFill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</a:pPr>
                <a:r>
                  <a:rPr kumimoji="0" lang="zh-CN" altLang="en-US" sz="2000" dirty="0">
                    <a:ea typeface="黑体" panose="02010609060101010101" pitchFamily="49" charset="-122"/>
                    <a:sym typeface="Symbol" pitchFamily="2" charset="2"/>
                  </a:rPr>
                  <a:t>简正频率应该与弹簧振子频率或单摆频率相关，定义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20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fPr>
                      <m:num>
                        <m:r>
                          <a:rPr kumimoji="0" lang="en-US" altLang="zh-CN" sz="20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𝑔</m:t>
                        </m:r>
                      </m:num>
                      <m:den>
                        <m:r>
                          <a:rPr kumimoji="0" lang="en-US" altLang="zh-CN" sz="20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𝑙</m:t>
                        </m:r>
                      </m:den>
                    </m:f>
                    <m:r>
                      <a:rPr kumimoji="0" lang="en-US" altLang="zh-CN" sz="2000" i="1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≡</m:t>
                    </m:r>
                    <m:sSubSup>
                      <m:sSubSupPr>
                        <m:ctrlPr>
                          <a:rPr kumimoji="0" lang="en-US" altLang="zh-CN" sz="20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sSubSupPr>
                      <m:e>
                        <m:r>
                          <a:rPr kumimoji="0" lang="en-US" altLang="zh-CN" sz="20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𝜔</m:t>
                        </m:r>
                      </m:e>
                      <m:sub>
                        <m:r>
                          <a:rPr kumimoji="0" lang="en-US" altLang="zh-CN" sz="20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1</m:t>
                        </m:r>
                      </m:sub>
                      <m:sup>
                        <m:r>
                          <a:rPr kumimoji="0" lang="en-US" altLang="zh-CN" sz="20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2</m:t>
                        </m:r>
                      </m:sup>
                    </m:sSubSup>
                    <m:r>
                      <a:rPr kumimoji="0" lang="en-US" altLang="zh-CN" sz="2000" i="1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,   </m:t>
                    </m:r>
                    <m:f>
                      <m:fPr>
                        <m:ctrlPr>
                          <a:rPr kumimoji="0" lang="en-US" altLang="zh-CN" sz="20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fPr>
                      <m:num>
                        <m:r>
                          <a:rPr kumimoji="0" lang="en-US" altLang="zh-CN" sz="20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𝑘</m:t>
                        </m:r>
                      </m:num>
                      <m:den>
                        <m:r>
                          <a:rPr kumimoji="0" lang="en-US" altLang="zh-CN" sz="20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𝑚</m:t>
                        </m:r>
                      </m:den>
                    </m:f>
                    <m:r>
                      <a:rPr kumimoji="0" lang="en-US" altLang="zh-CN" sz="2000" i="1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≡</m:t>
                    </m:r>
                    <m:sSubSup>
                      <m:sSubSupPr>
                        <m:ctrlPr>
                          <a:rPr kumimoji="0" lang="en-US" altLang="zh-CN" sz="20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sSubSupPr>
                      <m:e>
                        <m:r>
                          <a:rPr kumimoji="0" lang="en-US" altLang="zh-CN" sz="20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𝜔</m:t>
                        </m:r>
                      </m:e>
                      <m:sub>
                        <m:r>
                          <a:rPr kumimoji="0" lang="en-US" altLang="zh-CN" sz="20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2</m:t>
                        </m:r>
                      </m:sub>
                      <m:sup>
                        <m:r>
                          <a:rPr kumimoji="0" lang="en-US" altLang="zh-CN" sz="20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2</m:t>
                        </m:r>
                      </m:sup>
                    </m:sSubSup>
                  </m:oMath>
                </a14:m>
                <a:endParaRPr kumimoji="0" lang="en-US" altLang="zh-CN" sz="2000" dirty="0"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</a:pPr>
                <a:r>
                  <a:rPr kumimoji="0" lang="zh-CN" altLang="en-US" sz="2000" dirty="0">
                    <a:ea typeface="黑体" panose="02010609060101010101" pitchFamily="49" charset="-122"/>
                    <a:sym typeface="Symbol" pitchFamily="2" charset="2"/>
                  </a:rPr>
                  <a:t>注意到每行</a:t>
                </a:r>
                <a:r>
                  <a:rPr kumimoji="0" lang="en-US" altLang="zh-CN" sz="2000" dirty="0">
                    <a:ea typeface="黑体" panose="02010609060101010101" pitchFamily="49" charset="-122"/>
                    <a:sym typeface="Symbol" pitchFamily="2" charset="2"/>
                  </a:rPr>
                  <a:t>/</a:t>
                </a:r>
                <a:r>
                  <a:rPr kumimoji="0" lang="zh-CN" altLang="en-US" sz="2000" dirty="0">
                    <a:ea typeface="黑体" panose="02010609060101010101" pitchFamily="49" charset="-122"/>
                    <a:sym typeface="Symbol" pitchFamily="2" charset="2"/>
                  </a:rPr>
                  <a:t>列除以常数，行列式整体乘上常数，久期方程不变，故可整理为</a:t>
                </a:r>
                <a:endParaRPr kumimoji="0" lang="en-US" altLang="zh-CN" sz="2000" dirty="0">
                  <a:solidFill>
                    <a:schemeClr val="tx1"/>
                  </a:solidFill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0"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kumimoji="0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0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kumimoji="0"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kumimoji="0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kumimoji="0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kumimoji="0"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kumimoji="0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kumimoji="0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kumimoji="0"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kumimoji="0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kumimoji="0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sSubSup>
                                  <m:sSubSupPr>
                                    <m:ctrlPr>
                                      <a:rPr kumimoji="0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0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kumimoji="0"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kumimoji="0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kumimoji="0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kumimoji="0"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=</m:t>
                      </m:r>
                      <m:d>
                        <m:dPr>
                          <m:ctrlPr>
                            <a:rPr kumimoji="0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0"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0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−2</m:t>
                          </m:r>
                          <m:sSup>
                            <m:sSupPr>
                              <m:ctrlPr>
                                <a:rPr kumimoji="0"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𝜆</m:t>
                              </m:r>
                            </m:e>
                            <m:sup>
                              <m:r>
                                <a:rPr kumimoji="0"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kumimoji="0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0"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0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−</m:t>
                          </m:r>
                          <m:sSup>
                            <m:sSupPr>
                              <m:ctrlPr>
                                <a:rPr kumimoji="0"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𝜆</m:t>
                              </m:r>
                            </m:e>
                            <m:sup>
                              <m:r>
                                <a:rPr kumimoji="0"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−</m:t>
                      </m:r>
                      <m:sSup>
                        <m:sSupPr>
                          <m:ctrlPr>
                            <a:rPr kumimoji="0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pPr>
                        <m:e>
                          <m:r>
                            <a:rPr kumimoji="0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𝜆</m:t>
                          </m:r>
                        </m:e>
                        <m:sup>
                          <m:r>
                            <a:rPr kumimoji="0"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4</m:t>
                          </m:r>
                        </m:sup>
                      </m:sSup>
                      <m:r>
                        <a:rPr kumimoji="0"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=0</m:t>
                      </m:r>
                    </m:oMath>
                  </m:oMathPara>
                </a14:m>
                <a:endParaRPr kumimoji="0" lang="en-US" altLang="zh-CN" sz="2000" b="0" dirty="0">
                  <a:solidFill>
                    <a:schemeClr val="tx1"/>
                  </a:solidFill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bSupPr>
                        <m:e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𝜆</m:t>
                          </m:r>
                        </m:e>
                        <m:sub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1,2</m:t>
                          </m:r>
                        </m:sub>
                        <m:sup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2</m:t>
                          </m:r>
                        </m:sup>
                      </m:sSubSup>
                      <m:r>
                        <a:rPr kumimoji="0"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=</m:t>
                      </m:r>
                      <m:d>
                        <m:dPr>
                          <m:ctrlP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0"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kumimoji="0"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kumimoji="0"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0"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kumimoji="0"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kumimoji="0"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dPr>
                        <m:e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1±</m:t>
                          </m:r>
                          <m:rad>
                            <m:radPr>
                              <m:degHide m:val="on"/>
                              <m:ctrlPr>
                                <a:rPr kumimoji="0"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1−</m:t>
                              </m:r>
                              <m:r>
                                <a:rPr kumimoji="0"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𝜖</m:t>
                              </m:r>
                            </m:e>
                          </m:rad>
                        </m:e>
                      </m:d>
                      <m:r>
                        <a:rPr kumimoji="0"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,  </m:t>
                      </m:r>
                      <m:r>
                        <a:rPr kumimoji="0"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𝜖</m:t>
                      </m:r>
                      <m:r>
                        <a:rPr kumimoji="0"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=</m:t>
                      </m:r>
                      <m:sSup>
                        <m:sSupPr>
                          <m:ctrlP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0" lang="en-US" altLang="zh-CN" sz="20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0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0" lang="en-US" altLang="zh-CN" sz="20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0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Sup>
                                    <m:sSubSupPr>
                                      <m:ctrlPr>
                                        <a:rPr kumimoji="0" lang="en-US" altLang="zh-CN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altLang="zh-CN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kumimoji="0" lang="en-US" altLang="zh-CN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+</m:t>
                                  </m:r>
                                  <m:f>
                                    <m:fPr>
                                      <m:type m:val="lin"/>
                                      <m:ctrlPr>
                                        <a:rPr kumimoji="0" lang="en-US" altLang="zh-CN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kumimoji="0" lang="en-US" altLang="zh-CN" sz="20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0" lang="en-US" altLang="zh-CN" sz="20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kumimoji="0" lang="en-US" altLang="zh-CN" sz="20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r>
                                        <a:rPr kumimoji="0" lang="en-US" altLang="zh-CN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2</m:t>
                                      </m:r>
                                    </m:den>
                                  </m:f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altLang="zh-CN" sz="2000" dirty="0">
                  <a:solidFill>
                    <a:srgbClr val="0000FF"/>
                  </a:solidFill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spcBef>
                    <a:spcPts val="0"/>
                  </a:spcBef>
                </a:pPr>
                <a:r>
                  <a:rPr kumimoji="0" lang="zh-CN" altLang="en-US" sz="2000" dirty="0">
                    <a:solidFill>
                      <a:srgbClr val="0000FF"/>
                    </a:solidFill>
                    <a:ea typeface="黑体" panose="02010609060101010101" pitchFamily="49" charset="-122"/>
                    <a:sym typeface="Symbol" pitchFamily="2" charset="2"/>
                  </a:rPr>
                  <a:t>结合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sSubPr>
                      <m:e>
                        <m:r>
                          <a:rPr kumimoji="0"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𝑞</m:t>
                        </m:r>
                      </m:e>
                      <m:sub>
                        <m:r>
                          <a:rPr kumimoji="0"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𝛼</m:t>
                        </m:r>
                      </m:sub>
                    </m:sSub>
                    <m:r>
                      <a:rPr kumimoji="0"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0"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naryPr>
                      <m:sub>
                        <m:r>
                          <a:rPr kumimoji="0"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𝛽</m:t>
                        </m:r>
                        <m:r>
                          <a:rPr kumimoji="0"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=1</m:t>
                        </m:r>
                      </m:sub>
                      <m:sup>
                        <m:r>
                          <a:rPr kumimoji="0"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𝑠</m:t>
                        </m:r>
                      </m:sup>
                      <m:e>
                        <m:sSub>
                          <m:sSubPr>
                            <m:ctrlPr>
                              <a:rPr kumimoji="0"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2" charset="2"/>
                              </a:rPr>
                            </m:ctrlPr>
                          </m:sSubPr>
                          <m:e>
                            <m:r>
                              <a:rPr kumimoji="0"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2" charset="2"/>
                              </a:rPr>
                              <m:t>𝐶</m:t>
                            </m:r>
                          </m:e>
                          <m:sub>
                            <m:r>
                              <a:rPr kumimoji="0"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2" charset="2"/>
                              </a:rPr>
                              <m:t>𝛽</m:t>
                            </m:r>
                          </m:sub>
                        </m:sSub>
                        <m:sSub>
                          <m:sSubPr>
                            <m:ctrlPr>
                              <a:rPr kumimoji="0"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altLang="zh-CN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2" charset="2"/>
                              </a:rPr>
                              <m:t>Δ</m:t>
                            </m:r>
                          </m:e>
                          <m:sub>
                            <m:r>
                              <a:rPr kumimoji="0"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2" charset="2"/>
                              </a:rPr>
                              <m:t>1</m:t>
                            </m:r>
                            <m:r>
                              <a:rPr kumimoji="0"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2" charset="2"/>
                              </a:rPr>
                              <m:t>𝛼</m:t>
                            </m:r>
                          </m:sub>
                        </m:sSub>
                        <m:d>
                          <m:dPr>
                            <m:ctrlPr>
                              <a:rPr kumimoji="0"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kumimoji="0"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𝛽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kumimoji="0"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2" charset="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altLang="zh-CN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2" charset="2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altLang="zh-CN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kumimoji="0" lang="en-US" altLang="zh-CN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𝛽</m:t>
                                    </m:r>
                                  </m:sub>
                                </m:sSub>
                                <m:r>
                                  <a:rPr kumimoji="0"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𝑡</m:t>
                                </m:r>
                                <m:r>
                                  <a:rPr kumimoji="0"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kumimoji="0" lang="en-US" altLang="zh-CN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kumimoji="0" lang="en-US" altLang="zh-CN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nary>
                  </m:oMath>
                </a14:m>
                <a:r>
                  <a:rPr kumimoji="0" lang="zh-CN" altLang="en-US" sz="2000" dirty="0">
                    <a:solidFill>
                      <a:srgbClr val="0000FF"/>
                    </a:solidFill>
                    <a:ea typeface="黑体" panose="02010609060101010101" pitchFamily="49" charset="-122"/>
                    <a:sym typeface="Symbol" pitchFamily="2" charset="2"/>
                  </a:rPr>
                  <a:t>，运动方程为</a:t>
                </a:r>
                <a:endParaRPr kumimoji="0" lang="en-US" altLang="zh-CN" sz="2000" dirty="0">
                  <a:solidFill>
                    <a:srgbClr val="0000FF"/>
                  </a:solidFill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eqArrPr>
                            <m:e>
                              <m:r>
                                <a:rPr kumimoji="0"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𝑥</m:t>
                              </m:r>
                              <m:r>
                                <a:rPr kumimoji="0"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0"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0"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𝑔</m:t>
                                  </m:r>
                                  <m:r>
                                    <a:rPr kumimoji="0"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−</m:t>
                                  </m:r>
                                  <m:r>
                                    <a:rPr kumimoji="0"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𝑙</m:t>
                                  </m:r>
                                  <m:sSubSup>
                                    <m:sSubSupPr>
                                      <m:ctrlPr>
                                        <a:rPr kumimoji="0" lang="en-US" altLang="zh-CN" sz="20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altLang="zh-CN" sz="20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kumimoji="0" lang="en-US" altLang="zh-CN" sz="20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  <m:func>
                                <m:funcPr>
                                  <m:ctrlPr>
                                    <a:rPr kumimoji="0"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US" altLang="zh-CN" sz="2000" b="0" i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0" lang="en-US" altLang="zh-CN" sz="20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US" altLang="zh-CN" sz="2000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kumimoji="0" lang="en-US" altLang="zh-CN" sz="20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𝑡</m:t>
                                      </m:r>
                                      <m:r>
                                        <a:rPr kumimoji="0" lang="en-US" altLang="zh-CN" sz="20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𝜀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0"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𝑔</m:t>
                                  </m:r>
                                  <m: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−</m:t>
                                  </m:r>
                                  <m: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𝑙</m:t>
                                  </m:r>
                                  <m:sSubSup>
                                    <m:sSubSupPr>
                                      <m:ctrlPr>
                                        <a:rPr kumimoji="0" lang="en-US" altLang="zh-CN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altLang="zh-CN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kumimoji="0" lang="en-US" altLang="zh-CN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  <m:func>
                                <m:funcPr>
                                  <m:ctrlP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US" altLang="zh-CN" sz="20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0" lang="en-US" altLang="zh-CN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US" altLang="zh-CN" sz="20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kumimoji="0" lang="en-US" altLang="zh-CN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𝑡</m:t>
                                      </m:r>
                                      <m:r>
                                        <a:rPr kumimoji="0" lang="en-US" altLang="zh-CN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𝜀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𝜃</m:t>
                              </m:r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0"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kumimoji="0"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kumimoji="0"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kumimoji="0"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2</m:t>
                                  </m:r>
                                </m:sup>
                              </m:sSubSup>
                              <m:func>
                                <m:funcPr>
                                  <m:ctrlP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US" altLang="zh-CN" sz="20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0" lang="en-US" altLang="zh-CN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US" altLang="zh-CN" sz="20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kumimoji="0" lang="en-US" altLang="zh-CN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𝑡</m:t>
                                      </m:r>
                                      <m:r>
                                        <a:rPr kumimoji="0" lang="en-US" altLang="zh-CN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𝜀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2</m:t>
                                  </m:r>
                                </m:sup>
                              </m:sSubSup>
                              <m:func>
                                <m:funcPr>
                                  <m:ctrlP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US" altLang="zh-CN" sz="20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0" lang="en-US" altLang="zh-CN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US" altLang="zh-CN" sz="20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kumimoji="0" lang="en-US" altLang="zh-CN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𝑡</m:t>
                                      </m:r>
                                      <m:r>
                                        <a:rPr kumimoji="0" lang="en-US" altLang="zh-CN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𝜀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kumimoji="0"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en-US" altLang="zh-CN" sz="2000" i="1" dirty="0">
                  <a:solidFill>
                    <a:srgbClr val="0000FF"/>
                  </a:solidFill>
                  <a:latin typeface="Cambria Math" panose="02040503050406030204" pitchFamily="18" charset="0"/>
                  <a:ea typeface="黑体" panose="02010609060101010101" pitchFamily="49" charset="-122"/>
                  <a:sym typeface="Symbol" pitchFamily="2" charset="2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2E31F0F-9491-4750-8F49-CD0A11E500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88640"/>
                <a:ext cx="8928992" cy="6544677"/>
              </a:xfrm>
              <a:prstGeom prst="rect">
                <a:avLst/>
              </a:prstGeom>
              <a:blipFill>
                <a:blip r:embed="rId2"/>
                <a:stretch>
                  <a:fillRect l="-7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5E196C8-91CB-4A99-9926-54B8EA87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 </a:t>
            </a:r>
            <a:fld id="{8372D68D-3E4D-E140-BABB-1F7B81CFF020}" type="slidenum">
              <a:rPr lang="en-US" altLang="zh-CN" smtClean="0"/>
              <a:pPr>
                <a:defRPr/>
              </a:pPr>
              <a:t>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6163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5">
            <a:extLst>
              <a:ext uri="{FF2B5EF4-FFF2-40B4-BE49-F238E27FC236}">
                <a16:creationId xmlns:a16="http://schemas.microsoft.com/office/drawing/2014/main" id="{77EE0384-CCB7-DA42-AD17-7504CC1C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624" y="116632"/>
            <a:ext cx="6200775" cy="588963"/>
          </a:xfrm>
          <a:prstGeom prst="rect">
            <a:avLst/>
          </a:prstGeom>
          <a:solidFill>
            <a:srgbClr val="FFFF66"/>
          </a:solidFill>
          <a:ln w="9525">
            <a:solidFill>
              <a:srgbClr val="FF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333399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§5.4   </a:t>
            </a:r>
            <a:r>
              <a:rPr lang="zh-CN" altLang="en-US" sz="3200">
                <a:solidFill>
                  <a:srgbClr val="333399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小振动   </a:t>
            </a:r>
            <a:r>
              <a:rPr lang="en-US" altLang="zh-CN" sz="2000">
                <a:solidFill>
                  <a:srgbClr val="333399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(problem of small oscillations)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2E31F0F-9491-4750-8F49-CD0A11E500DE}"/>
                  </a:ext>
                </a:extLst>
              </p:cNvPr>
              <p:cNvSpPr/>
              <p:nvPr/>
            </p:nvSpPr>
            <p:spPr>
              <a:xfrm>
                <a:off x="107504" y="1340768"/>
                <a:ext cx="8928992" cy="49922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黑体" panose="02010609060101010101" pitchFamily="49" charset="-122"/>
                  </a:rPr>
                  <a:t>保守系统的动力学方程</a:t>
                </a:r>
                <a:endParaRPr lang="en-US" altLang="zh-CN" dirty="0">
                  <a:solidFill>
                    <a:srgbClr val="FF0000"/>
                  </a:solidFill>
                  <a:latin typeface="Cambria Math" panose="02040503050406030204" pitchFamily="18" charset="0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d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𝜕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𝐿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𝜕</m:t>
                          </m:r>
                          <m:acc>
                            <m:accPr>
                              <m:chr m:val="̇"/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𝑞</m:t>
                              </m:r>
                            </m:e>
                          </m:acc>
                        </m:den>
                      </m:f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𝜕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𝐿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𝜕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𝑞</m:t>
                          </m:r>
                        </m:den>
                      </m:f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=0</m:t>
                      </m:r>
                    </m:oMath>
                  </m:oMathPara>
                </a14:m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平衡位置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𝑄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𝑉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𝑞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</m:t>
                    </m:r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，解之得平衡位置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平衡位置附近振动，振幅非常小，即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𝑞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≡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𝑥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→0</m:t>
                    </m:r>
                  </m:oMath>
                </a14:m>
                <a:r>
                  <a:rPr lang="zh-CN" altLang="en-US" b="0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黑体" panose="02010609060101010101" pitchFamily="49" charset="-122"/>
                  </a:rPr>
                  <a:t>，泰勒展开</a:t>
                </a:r>
                <a:endParaRPr lang="en-US" altLang="zh-CN" b="0" dirty="0">
                  <a:solidFill>
                    <a:srgbClr val="0000FF"/>
                  </a:solidFill>
                  <a:latin typeface="Cambria Math" panose="02040503050406030204" pitchFamily="18" charset="0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𝑉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𝑞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𝑉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𝑉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𝑉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+…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𝑉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𝑘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𝑂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(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3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)             </m:t>
                      </m:r>
                    </m:oMath>
                  </m:oMathPara>
                </a14:m>
                <a:endParaRPr lang="en-US" altLang="zh-CN" b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将势能代入拉氏方程，易见常数项不影响运动微分方程，故我们可以取平衡位置处势能为</a:t>
                </a:r>
                <a:r>
                  <a:rPr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0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𝑉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</m:t>
                    </m:r>
                  </m:oMath>
                </a14:m>
                <a:endParaRPr lang="en-US" altLang="zh-CN" b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𝑉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𝑞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𝑘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𝑂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b="0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2E31F0F-9491-4750-8F49-CD0A11E500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340768"/>
                <a:ext cx="8928992" cy="4992200"/>
              </a:xfrm>
              <a:prstGeom prst="rect">
                <a:avLst/>
              </a:prstGeom>
              <a:blipFill>
                <a:blip r:embed="rId2"/>
                <a:stretch>
                  <a:fillRect l="-1093" t="-1343" r="-9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D1E2FF2-BE4A-488A-BE6D-52E5426B9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2</a:t>
            </a:fld>
            <a:endParaRPr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CF01408-0815-4779-824A-438D50AB0765}"/>
              </a:ext>
            </a:extLst>
          </p:cNvPr>
          <p:cNvSpPr/>
          <p:nvPr/>
        </p:nvSpPr>
        <p:spPr>
          <a:xfrm>
            <a:off x="86163" y="792349"/>
            <a:ext cx="2954655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Cambria Math" panose="02040503050406030204" pitchFamily="18" charset="0"/>
                <a:ea typeface="黑体" panose="02010609060101010101" pitchFamily="49" charset="-122"/>
              </a:rPr>
              <a:t>一、单自由度小振动</a:t>
            </a:r>
            <a:endParaRPr lang="en-US" altLang="zh-CN" dirty="0">
              <a:solidFill>
                <a:srgbClr val="FF0000"/>
              </a:solidFill>
              <a:latin typeface="Cambria Math" panose="02040503050406030204" pitchFamily="18" charset="0"/>
              <a:ea typeface="黑体" panose="02010609060101010101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60CE984-2706-4609-9BF4-8375A50F97C2}"/>
              </a:ext>
            </a:extLst>
          </p:cNvPr>
          <p:cNvSpPr/>
          <p:nvPr/>
        </p:nvSpPr>
        <p:spPr>
          <a:xfrm>
            <a:off x="3275856" y="792349"/>
            <a:ext cx="54006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在平衡位置附近 振幅非常微小的运动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2E31F0F-9491-4750-8F49-CD0A11E500DE}"/>
                  </a:ext>
                </a:extLst>
              </p:cNvPr>
              <p:cNvSpPr/>
              <p:nvPr/>
            </p:nvSpPr>
            <p:spPr>
              <a:xfrm>
                <a:off x="107504" y="188640"/>
                <a:ext cx="8928992" cy="250094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eaLnBrk="1" hangingPunct="1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eqArrPr>
                            <m:e>
                              <m:r>
                                <a:rPr kumimoji="0"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𝑥</m:t>
                              </m:r>
                              <m:r>
                                <a:rPr kumimoji="0"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0"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0"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𝑔</m:t>
                                  </m:r>
                                  <m:r>
                                    <a:rPr kumimoji="0"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−</m:t>
                                  </m:r>
                                  <m:r>
                                    <a:rPr kumimoji="0"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𝑙</m:t>
                                  </m:r>
                                  <m:sSubSup>
                                    <m:sSubSupPr>
                                      <m:ctrlPr>
                                        <a:rPr kumimoji="0" lang="en-US" altLang="zh-CN" sz="20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altLang="zh-CN" sz="20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kumimoji="0" lang="en-US" altLang="zh-CN" sz="20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  <m:func>
                                <m:funcPr>
                                  <m:ctrlPr>
                                    <a:rPr kumimoji="0"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US" altLang="zh-CN" sz="2000" b="0" i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0" lang="en-US" altLang="zh-CN" sz="20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US" altLang="zh-CN" sz="2000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kumimoji="0" lang="en-US" altLang="zh-CN" sz="20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𝑡</m:t>
                                      </m:r>
                                      <m:r>
                                        <a:rPr kumimoji="0" lang="en-US" altLang="zh-CN" sz="20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𝜀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0"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𝑔</m:t>
                                  </m:r>
                                  <m: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−</m:t>
                                  </m:r>
                                  <m: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𝑙</m:t>
                                  </m:r>
                                  <m:sSubSup>
                                    <m:sSubSupPr>
                                      <m:ctrlPr>
                                        <a:rPr kumimoji="0" lang="en-US" altLang="zh-CN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altLang="zh-CN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kumimoji="0" lang="en-US" altLang="zh-CN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  <m:func>
                                <m:funcPr>
                                  <m:ctrlP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US" altLang="zh-CN" sz="20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0" lang="en-US" altLang="zh-CN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US" altLang="zh-CN" sz="20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kumimoji="0" lang="en-US" altLang="zh-CN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𝑡</m:t>
                                      </m:r>
                                      <m:r>
                                        <a:rPr kumimoji="0" lang="en-US" altLang="zh-CN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𝜀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𝜃</m:t>
                              </m:r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2</m:t>
                                  </m:r>
                                </m:sup>
                              </m:sSubSup>
                              <m:func>
                                <m:funcPr>
                                  <m:ctrlP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US" altLang="zh-CN" sz="20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0" lang="en-US" altLang="zh-CN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US" altLang="zh-CN" sz="20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kumimoji="0" lang="en-US" altLang="zh-CN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𝑡</m:t>
                                      </m:r>
                                      <m:r>
                                        <a:rPr kumimoji="0" lang="en-US" altLang="zh-CN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𝜀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2</m:t>
                                  </m:r>
                                </m:sup>
                              </m:sSubSup>
                              <m:func>
                                <m:funcPr>
                                  <m:ctrlP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US" altLang="zh-CN" sz="20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0" lang="en-US" altLang="zh-CN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US" altLang="zh-CN" sz="20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kumimoji="0" lang="en-US" altLang="zh-CN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𝑡</m:t>
                                      </m:r>
                                      <m:r>
                                        <a:rPr kumimoji="0" lang="en-US" altLang="zh-CN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zh-CN" sz="20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0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𝜀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0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kumimoji="0"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en-US" altLang="zh-CN" sz="2000" i="1" dirty="0">
                  <a:solidFill>
                    <a:srgbClr val="0000FF"/>
                  </a:solidFill>
                  <a:latin typeface="Cambria Math" panose="02040503050406030204" pitchFamily="18" charset="0"/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spcBef>
                    <a:spcPts val="0"/>
                  </a:spcBef>
                </a:pPr>
                <a:r>
                  <a:rPr kumimoji="0" lang="zh-CN" alt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黑体" panose="02010609060101010101" pitchFamily="49" charset="-122"/>
                    <a:sym typeface="Symbol" pitchFamily="2" charset="2"/>
                  </a:rPr>
                  <a:t>其中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sSubSupPr>
                      <m:e>
                        <m:r>
                          <a:rPr kumimoji="0"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𝜆</m:t>
                        </m:r>
                      </m:e>
                      <m:sub>
                        <m:r>
                          <a:rPr kumimoji="0"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1,2</m:t>
                        </m:r>
                      </m:sub>
                      <m:sup>
                        <m:r>
                          <a:rPr kumimoji="0"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2</m:t>
                        </m:r>
                      </m:sup>
                    </m:sSubSup>
                    <m:r>
                      <a:rPr kumimoji="0"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=</m:t>
                    </m:r>
                    <m:d>
                      <m:dPr>
                        <m:ctrlPr>
                          <a:rPr kumimoji="0"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0"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2" charset="2"/>
                              </a:rPr>
                            </m:ctrlPr>
                          </m:sSubSupPr>
                          <m:e>
                            <m:r>
                              <a:rPr kumimoji="0"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2" charset="2"/>
                              </a:rPr>
                              <m:t>𝜔</m:t>
                            </m:r>
                          </m:e>
                          <m:sub>
                            <m:r>
                              <a:rPr kumimoji="0"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2" charset="2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2" charset="2"/>
                              </a:rPr>
                              <m:t>2</m:t>
                            </m:r>
                          </m:sup>
                        </m:sSubSup>
                        <m:r>
                          <a:rPr kumimoji="0"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+</m:t>
                        </m:r>
                        <m:f>
                          <m:fPr>
                            <m:type m:val="lin"/>
                            <m:ctrlPr>
                              <a:rPr kumimoji="0"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2" charset="2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kumimoji="0"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</m:ctrlPr>
                              </m:sSubSupPr>
                              <m:e>
                                <m:r>
                                  <a:rPr kumimoji="0"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kumimoji="0"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kumimoji="0"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kumimoji="0"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2" charset="2"/>
                              </a:rPr>
                              <m:t>2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kumimoji="0"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dPr>
                      <m:e>
                        <m:r>
                          <a:rPr kumimoji="0"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1±</m:t>
                        </m:r>
                        <m:rad>
                          <m:radPr>
                            <m:degHide m:val="on"/>
                            <m:ctrlPr>
                              <a:rPr kumimoji="0"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2" charset="2"/>
                              </a:rPr>
                            </m:ctrlPr>
                          </m:radPr>
                          <m:deg/>
                          <m:e>
                            <m:r>
                              <a:rPr kumimoji="0"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2" charset="2"/>
                              </a:rPr>
                              <m:t>1−</m:t>
                            </m:r>
                            <m:r>
                              <a:rPr kumimoji="0"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2" charset="2"/>
                              </a:rPr>
                              <m:t>𝜖</m:t>
                            </m:r>
                          </m:e>
                        </m:rad>
                      </m:e>
                    </m:d>
                    <m:r>
                      <a:rPr kumimoji="0"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,  </m:t>
                    </m:r>
                    <m:r>
                      <a:rPr kumimoji="0"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𝜖</m:t>
                    </m:r>
                    <m:r>
                      <a:rPr kumimoji="0"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=</m:t>
                    </m:r>
                    <m:sSup>
                      <m:sSupPr>
                        <m:ctrlPr>
                          <a:rPr kumimoji="0"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2" charset="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0"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kumimoji="0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kumimoji="0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0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kumimoji="0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sSubSup>
                                  <m:sSubSupPr>
                                    <m:ctrlPr>
                                      <a:rPr kumimoji="0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kumimoji="0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0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kumimoji="0"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+</m:t>
                                </m:r>
                                <m:f>
                                  <m:fPr>
                                    <m:type m:val="lin"/>
                                    <m:ctrlPr>
                                      <a:rPr kumimoji="0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kumimoji="0" lang="en-US" altLang="zh-CN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sym typeface="Symbol" pitchFamily="2" charset="2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0" lang="en-US" altLang="zh-CN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sym typeface="Symbol" pitchFamily="2" charset="2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kumimoji="0" lang="en-US" altLang="zh-CN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sym typeface="Symbol" pitchFamily="2" charset="2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kumimoji="0" lang="en-US" altLang="zh-CN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sym typeface="Symbol" pitchFamily="2" charset="2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kumimoji="0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sym typeface="Symbol" pitchFamily="2" charset="2"/>
                                      </a:rPr>
                                      <m:t>2</m:t>
                                    </m:r>
                                  </m:den>
                                </m:f>
                              </m:den>
                            </m:f>
                          </m:e>
                        </m:d>
                      </m:e>
                      <m:sup>
                        <m:r>
                          <a:rPr kumimoji="0"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2</m:t>
                        </m:r>
                      </m:sup>
                    </m:sSup>
                  </m:oMath>
                </a14:m>
                <a:endParaRPr kumimoji="0" lang="en-US" altLang="zh-CN" sz="2000" i="1" dirty="0">
                  <a:solidFill>
                    <a:schemeClr val="tx1"/>
                  </a:solidFill>
                  <a:latin typeface="Cambria Math" panose="02040503050406030204" pitchFamily="18" charset="0"/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spcBef>
                    <a:spcPts val="0"/>
                  </a:spcBef>
                </a:pPr>
                <a:r>
                  <a:rPr kumimoji="0" lang="zh-CN" alt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黑体" panose="02010609060101010101" pitchFamily="49" charset="-122"/>
                    <a:sym typeface="Symbol" pitchFamily="2" charset="2"/>
                  </a:rPr>
                  <a:t>设</a:t>
                </a:r>
                <a14:m>
                  <m:oMath xmlns:m="http://schemas.openxmlformats.org/officeDocument/2006/math">
                    <m:r>
                      <a:rPr kumimoji="0"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𝑡</m:t>
                    </m:r>
                    <m:r>
                      <a:rPr kumimoji="0"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=0</m:t>
                    </m:r>
                  </m:oMath>
                </a14:m>
                <a:r>
                  <a:rPr kumimoji="0" lang="zh-CN" alt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黑体" panose="02010609060101010101" pitchFamily="49" charset="-122"/>
                    <a:sym typeface="Symbol" pitchFamily="2" charset="2"/>
                  </a:rPr>
                  <a:t>时系统静止，</a:t>
                </a:r>
                <a14:m>
                  <m:oMath xmlns:m="http://schemas.openxmlformats.org/officeDocument/2006/math">
                    <m:r>
                      <a:rPr kumimoji="0"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𝑥</m:t>
                    </m:r>
                    <m:r>
                      <a:rPr kumimoji="0"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=0, </m:t>
                    </m:r>
                    <m:r>
                      <a:rPr kumimoji="0"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𝜃</m:t>
                    </m:r>
                    <m:r>
                      <a:rPr kumimoji="0"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=</m:t>
                    </m:r>
                    <m:sSub>
                      <m:sSubPr>
                        <m:ctrlPr>
                          <a:rPr kumimoji="0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sSubPr>
                      <m:e>
                        <m:r>
                          <a:rPr kumimoji="0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𝜃</m:t>
                        </m:r>
                      </m:e>
                      <m:sub>
                        <m:r>
                          <a:rPr kumimoji="0"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zh-CN" alt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黑体" panose="02010609060101010101" pitchFamily="49" charset="-122"/>
                    <a:sym typeface="Symbol" pitchFamily="2" charset="2"/>
                  </a:rPr>
                  <a:t>，根据初条件易得</a:t>
                </a:r>
                <a:endParaRPr kumimoji="0" lang="en-US" altLang="zh-CN" sz="2000" dirty="0">
                  <a:solidFill>
                    <a:schemeClr val="tx1"/>
                  </a:solidFill>
                  <a:latin typeface="Cambria Math" panose="02040503050406030204" pitchFamily="18" charset="0"/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𝜀</m:t>
                          </m:r>
                        </m:e>
                        <m:sub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𝜀</m:t>
                          </m:r>
                        </m:e>
                        <m:sub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=0,  </m:t>
                      </m:r>
                      <m:sSub>
                        <m:sSubPr>
                          <m:ctrlP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kumimoji="0"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𝑙</m:t>
                              </m:r>
                            </m:num>
                            <m:den>
                              <m:r>
                                <a:rPr kumimoji="0"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𝑔</m:t>
                              </m:r>
                            </m:den>
                          </m:f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−1</m:t>
                          </m:r>
                        </m:num>
                        <m:den>
                          <m:sSubSup>
                            <m:sSubSupPr>
                              <m:ctrlP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0"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−</m:t>
                          </m:r>
                          <m:sSubSup>
                            <m:sSubSupPr>
                              <m:ctrlP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sSub>
                        <m:sSubPr>
                          <m:ctrlP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𝜃</m:t>
                          </m:r>
                        </m:e>
                        <m:sub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0</m:t>
                          </m:r>
                        </m:sub>
                      </m:sSub>
                      <m:r>
                        <a:rPr kumimoji="0"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,  </m:t>
                      </m:r>
                      <m:sSub>
                        <m:sSubPr>
                          <m:ctrlPr>
                            <a:rPr kumimoji="0"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kumimoji="0"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kumimoji="0"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𝑙</m:t>
                              </m:r>
                            </m:num>
                            <m:den>
                              <m:r>
                                <a:rPr kumimoji="0"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𝑔</m:t>
                              </m:r>
                            </m:den>
                          </m:f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−1</m:t>
                          </m:r>
                        </m:num>
                        <m:den>
                          <m:sSubSup>
                            <m:sSubSupPr>
                              <m:ctrlP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0"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0"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−</m:t>
                          </m:r>
                          <m:sSubSup>
                            <m:sSubSupPr>
                              <m:ctrlP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0"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sSub>
                        <m:sSubPr>
                          <m:ctrlPr>
                            <a:rPr kumimoji="0"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kumimoji="0"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𝜃</m:t>
                          </m:r>
                        </m:e>
                        <m:sub>
                          <m:r>
                            <a:rPr kumimoji="0"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en-US" altLang="zh-CN" sz="2000" dirty="0">
                  <a:solidFill>
                    <a:srgbClr val="0000FF"/>
                  </a:solidFill>
                  <a:latin typeface="Cambria Math" panose="02040503050406030204" pitchFamily="18" charset="0"/>
                  <a:ea typeface="黑体" panose="02010609060101010101" pitchFamily="49" charset="-122"/>
                  <a:sym typeface="Symbol" pitchFamily="2" charset="2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2E31F0F-9491-4750-8F49-CD0A11E500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88640"/>
                <a:ext cx="8928992" cy="2500941"/>
              </a:xfrm>
              <a:prstGeom prst="rect">
                <a:avLst/>
              </a:prstGeom>
              <a:blipFill>
                <a:blip r:embed="rId2"/>
                <a:stretch>
                  <a:fillRect l="-7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5E196C8-91CB-4A99-9926-54B8EA87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 </a:t>
            </a:r>
            <a:fld id="{8372D68D-3E4D-E140-BABB-1F7B81CFF020}" type="slidenum">
              <a:rPr lang="en-US" altLang="zh-CN" smtClean="0"/>
              <a:pPr>
                <a:defRPr/>
              </a:pPr>
              <a:t>20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F4760B-0876-402A-8B54-8CC98D718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2705100"/>
            <a:ext cx="5715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0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2E31F0F-9491-4750-8F49-CD0A11E500DE}"/>
                  </a:ext>
                </a:extLst>
              </p:cNvPr>
              <p:cNvSpPr/>
              <p:nvPr/>
            </p:nvSpPr>
            <p:spPr>
              <a:xfrm>
                <a:off x="107504" y="188640"/>
                <a:ext cx="8928992" cy="399352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eaLnBrk="1" hangingPunct="1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bSupPr>
                        <m:e>
                          <m:r>
                            <a:rPr kumimoji="0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𝜆</m:t>
                          </m:r>
                        </m:e>
                        <m:sub>
                          <m:r>
                            <a:rPr kumimoji="0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1,2</m:t>
                          </m:r>
                        </m:sub>
                        <m:sup>
                          <m:r>
                            <a:rPr kumimoji="0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2</m:t>
                          </m:r>
                        </m:sup>
                      </m:sSubSup>
                      <m:r>
                        <a:rPr kumimoji="0"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=</m:t>
                      </m:r>
                      <m:d>
                        <m:dPr>
                          <m:ctrlPr>
                            <a:rPr kumimoji="0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0"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0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kumimoji="0"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kumimoji="0"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0"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kumimoji="0"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kumimoji="0"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kumimoji="0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dPr>
                        <m:e>
                          <m:r>
                            <a:rPr kumimoji="0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1±</m:t>
                          </m:r>
                          <m:rad>
                            <m:radPr>
                              <m:degHide m:val="on"/>
                              <m:ctrlPr>
                                <a:rPr kumimoji="0"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1−</m:t>
                              </m:r>
                              <m:r>
                                <a:rPr kumimoji="0"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𝜖</m:t>
                              </m:r>
                            </m:e>
                          </m:rad>
                        </m:e>
                      </m:d>
                      <m:r>
                        <a:rPr kumimoji="0"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,  </m:t>
                      </m:r>
                      <m:r>
                        <a:rPr kumimoji="0"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𝜖</m:t>
                      </m:r>
                      <m:r>
                        <a:rPr kumimoji="0"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=</m:t>
                      </m:r>
                      <m:sSup>
                        <m:sSupPr>
                          <m:ctrlPr>
                            <a:rPr kumimoji="0"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0"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kumimoji="0"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0"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kumimoji="0"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Sup>
                                    <m:sSubSupPr>
                                      <m:ctrlPr>
                                        <a:rPr kumimoji="0"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kumimoji="0"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kumimoji="0"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kumimoji="0"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+</m:t>
                                  </m:r>
                                  <m:f>
                                    <m:fPr>
                                      <m:type m:val="lin"/>
                                      <m:ctrlPr>
                                        <a:rPr kumimoji="0"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kumimoji="0" lang="en-US" altLang="zh-CN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0" lang="en-US" altLang="zh-CN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kumimoji="0" lang="en-US" altLang="zh-CN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sym typeface="Symbol" pitchFamily="2" charset="2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r>
                                        <a:rPr kumimoji="0"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2</m:t>
                                      </m:r>
                                    </m:den>
                                  </m:f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0"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altLang="zh-CN" dirty="0">
                  <a:solidFill>
                    <a:srgbClr val="0000FF"/>
                  </a:solidFill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</a:pPr>
                <a:r>
                  <a:rPr kumimoji="0"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  <a:sym typeface="Symbol" pitchFamily="2" charset="2"/>
                  </a:rPr>
                  <a:t>上式中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sSubSupPr>
                      <m:e>
                        <m:r>
                          <a:rPr kumimoji="0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𝜔</m:t>
                        </m:r>
                      </m:e>
                      <m:sub>
                        <m:r>
                          <a:rPr kumimoji="0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1</m:t>
                        </m:r>
                      </m:sub>
                      <m:sup>
                        <m:r>
                          <a:rPr kumimoji="0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2</m:t>
                        </m:r>
                      </m:sup>
                    </m:sSubSup>
                    <m:r>
                      <a:rPr kumimoji="0" lang="en-US" altLang="zh-CN" i="1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≡</m:t>
                    </m:r>
                    <m:f>
                      <m:fPr>
                        <m:ctrlPr>
                          <a:rPr kumimoji="0" lang="en-US" altLang="zh-CN" i="1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fPr>
                      <m:num>
                        <m:r>
                          <a:rPr kumimoji="0" lang="en-US" altLang="zh-CN" i="1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𝑔</m:t>
                        </m:r>
                      </m:num>
                      <m:den>
                        <m:r>
                          <a:rPr kumimoji="0" lang="en-US" altLang="zh-CN" i="1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𝑙</m:t>
                        </m:r>
                      </m:den>
                    </m:f>
                    <m:r>
                      <a:rPr kumimoji="0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,   </m:t>
                    </m:r>
                    <m:sSubSup>
                      <m:sSubSupPr>
                        <m:ctrlPr>
                          <a:rPr kumimoji="0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sSubSupPr>
                      <m:e>
                        <m:r>
                          <a:rPr kumimoji="0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𝜔</m:t>
                        </m:r>
                      </m:e>
                      <m:sub>
                        <m:r>
                          <a:rPr kumimoji="0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2</m:t>
                        </m:r>
                      </m:sub>
                      <m:sup>
                        <m:r>
                          <a:rPr kumimoji="0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2</m:t>
                        </m:r>
                      </m:sup>
                    </m:sSubSup>
                    <m:r>
                      <a:rPr kumimoji="0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≡</m:t>
                    </m:r>
                    <m:f>
                      <m:fPr>
                        <m:ctrlPr>
                          <a:rPr kumimoji="0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fPr>
                      <m:num>
                        <m:r>
                          <a:rPr kumimoji="0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𝑘</m:t>
                        </m:r>
                      </m:num>
                      <m:den>
                        <m:r>
                          <a:rPr kumimoji="0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𝑚</m:t>
                        </m:r>
                      </m:den>
                    </m:f>
                    <m:r>
                      <a:rPr kumimoji="0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.</m:t>
                    </m:r>
                  </m:oMath>
                </a14:m>
                <a:endParaRPr kumimoji="0" lang="en-US" altLang="zh-CN" dirty="0">
                  <a:solidFill>
                    <a:schemeClr val="tx1"/>
                  </a:solidFill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</a:pPr>
                <a:r>
                  <a:rPr kumimoji="0"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  <a:sym typeface="Symbol" pitchFamily="2" charset="2"/>
                  </a:rPr>
                  <a:t>若考虑右图情况，</a:t>
                </a:r>
                <a:r>
                  <a:rPr kumimoji="0" lang="zh-CN" altLang="en-US" dirty="0">
                    <a:solidFill>
                      <a:srgbClr val="0000FF"/>
                    </a:solidFill>
                    <a:ea typeface="黑体" panose="02010609060101010101" pitchFamily="49" charset="-122"/>
                    <a:sym typeface="Symbol" pitchFamily="2" charset="2"/>
                  </a:rPr>
                  <a:t>弹性势能变为两倍</a:t>
                </a:r>
                <a:endParaRPr kumimoji="0" lang="en-US" altLang="zh-CN" dirty="0">
                  <a:solidFill>
                    <a:srgbClr val="0000FF"/>
                  </a:solidFill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𝑘</m:t>
                      </m:r>
                      <m:r>
                        <a:rPr kumimoji="0"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→2</m:t>
                      </m:r>
                      <m:r>
                        <a:rPr kumimoji="0"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𝑘</m:t>
                      </m:r>
                      <m:r>
                        <a:rPr kumimoji="0"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,  </m:t>
                      </m:r>
                      <m:sSubSup>
                        <m:sSubSupPr>
                          <m:ctrlPr>
                            <a:rPr kumimoji="0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bSupPr>
                        <m:e>
                          <m:r>
                            <a:rPr kumimoji="0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2</m:t>
                          </m:r>
                        </m:sub>
                        <m:sup>
                          <m:r>
                            <a:rPr kumimoji="0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2</m:t>
                          </m:r>
                        </m:sup>
                      </m:sSubSup>
                      <m:r>
                        <a:rPr kumimoji="0"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→2</m:t>
                      </m:r>
                      <m:sSubSup>
                        <m:sSubSupPr>
                          <m:ctrlPr>
                            <a:rPr kumimoji="0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bSupPr>
                        <m:e>
                          <m:r>
                            <a:rPr kumimoji="0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2</m:t>
                          </m:r>
                        </m:sub>
                        <m:sup>
                          <m:r>
                            <a:rPr kumimoji="0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US" altLang="zh-CN" b="0" dirty="0">
                  <a:solidFill>
                    <a:srgbClr val="0000FF"/>
                  </a:solidFill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spcBef>
                    <a:spcPts val="0"/>
                  </a:spcBef>
                </a:pPr>
                <a:endParaRPr kumimoji="0" lang="en-US" altLang="zh-CN" dirty="0">
                  <a:solidFill>
                    <a:srgbClr val="0000FF"/>
                  </a:solidFill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bSupPr>
                        <m:e>
                          <m:r>
                            <a:rPr kumimoji="0"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𝜆</m:t>
                          </m:r>
                        </m:e>
                        <m:sub>
                          <m:r>
                            <a:rPr kumimoji="0"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1,2</m:t>
                          </m:r>
                        </m:sub>
                        <m:sup>
                          <m:r>
                            <a:rPr kumimoji="0"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2</m:t>
                          </m:r>
                        </m:sup>
                      </m:sSubSup>
                      <m:r>
                        <a:rPr kumimoji="0"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=</m:t>
                      </m:r>
                      <m:d>
                        <m:dPr>
                          <m:ctrlPr>
                            <a:rPr kumimoji="0"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0"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0"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0"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0"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d>
                        <m:dPr>
                          <m:ctrlPr>
                            <a:rPr kumimoji="0"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dPr>
                        <m:e>
                          <m:r>
                            <a:rPr kumimoji="0"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1±</m:t>
                          </m:r>
                          <m:rad>
                            <m:radPr>
                              <m:degHide m:val="on"/>
                              <m:ctrlPr>
                                <a:rPr kumimoji="0"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1−</m:t>
                              </m:r>
                              <m:r>
                                <a:rPr kumimoji="0"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𝜖</m:t>
                              </m:r>
                            </m:e>
                          </m:rad>
                        </m:e>
                      </m:d>
                      <m:r>
                        <a:rPr kumimoji="0"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,  </m:t>
                      </m:r>
                      <m:r>
                        <a:rPr kumimoji="0"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𝜖</m:t>
                      </m:r>
                      <m:r>
                        <a:rPr kumimoji="0"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=2</m:t>
                      </m:r>
                      <m:sSup>
                        <m:sSupPr>
                          <m:ctrlPr>
                            <a:rPr kumimoji="0"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0"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kumimoji="0"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0"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kumimoji="0"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Sup>
                                    <m:sSubSupPr>
                                      <m:ctrlPr>
                                        <a:rPr kumimoji="0"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kumimoji="0"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kumimoji="0"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kumimoji="0"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kumimoji="0"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kumimoji="0"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kumimoji="0"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0"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altLang="zh-CN" dirty="0">
                  <a:solidFill>
                    <a:srgbClr val="0000FF"/>
                  </a:solidFill>
                  <a:ea typeface="黑体" panose="02010609060101010101" pitchFamily="49" charset="-122"/>
                  <a:sym typeface="Symbol" pitchFamily="2" charset="2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2E31F0F-9491-4750-8F49-CD0A11E500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88640"/>
                <a:ext cx="8928992" cy="3993529"/>
              </a:xfrm>
              <a:prstGeom prst="rect">
                <a:avLst/>
              </a:prstGeom>
              <a:blipFill>
                <a:blip r:embed="rId2"/>
                <a:stretch>
                  <a:fillRect l="-10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6573C4F3-50D3-45F3-AC71-B2D71E495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240" y="1268760"/>
            <a:ext cx="2137565" cy="188714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9F806B-A62A-479F-8528-6966147D2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21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5747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>
            <a:extLst>
              <a:ext uri="{FF2B5EF4-FFF2-40B4-BE49-F238E27FC236}">
                <a16:creationId xmlns:a16="http://schemas.microsoft.com/office/drawing/2014/main" id="{7F9F6635-F21D-4C5F-ACA6-AACEEDBA23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5736" y="1704024"/>
            <a:ext cx="4217640" cy="2047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200000"/>
              </a:lnSpc>
            </a:pPr>
            <a:r>
              <a:rPr kumimoji="0" lang="zh-CN" altLang="en-US" sz="4000" dirty="0">
                <a:solidFill>
                  <a:srgbClr val="0000FF"/>
                </a:solidFill>
                <a:latin typeface="+mj-lt"/>
                <a:ea typeface="黑体" panose="02010609060101010101" pitchFamily="49" charset="-122"/>
              </a:rPr>
              <a:t>作业</a:t>
            </a:r>
            <a:endParaRPr kumimoji="0" lang="en-US" altLang="zh-CN" sz="4000" dirty="0">
              <a:solidFill>
                <a:srgbClr val="0000FF"/>
              </a:solidFill>
              <a:latin typeface="+mj-lt"/>
              <a:ea typeface="黑体" panose="02010609060101010101" pitchFamily="49" charset="-122"/>
            </a:endParaRPr>
          </a:p>
          <a:p>
            <a:pPr algn="ctr" eaLnBrk="1" hangingPunct="1">
              <a:lnSpc>
                <a:spcPct val="200000"/>
              </a:lnSpc>
            </a:pPr>
            <a:r>
              <a:rPr kumimoji="0" lang="en-US" altLang="zh-CN" sz="2800" dirty="0">
                <a:solidFill>
                  <a:srgbClr val="0000FF"/>
                </a:solidFill>
                <a:latin typeface="+mj-lt"/>
                <a:ea typeface="黑体" panose="02010609060101010101" pitchFamily="49" charset="-122"/>
              </a:rPr>
              <a:t>5.16</a:t>
            </a:r>
            <a:r>
              <a:rPr kumimoji="0" lang="zh-CN" altLang="en-US" sz="2800" dirty="0">
                <a:solidFill>
                  <a:srgbClr val="0000FF"/>
                </a:solidFill>
                <a:latin typeface="+mj-lt"/>
                <a:ea typeface="黑体" panose="02010609060101010101" pitchFamily="49" charset="-122"/>
              </a:rPr>
              <a:t>，</a:t>
            </a:r>
            <a:r>
              <a:rPr kumimoji="0" lang="en-US" altLang="zh-CN" sz="2800" dirty="0">
                <a:solidFill>
                  <a:srgbClr val="0000FF"/>
                </a:solidFill>
                <a:latin typeface="+mj-lt"/>
                <a:ea typeface="黑体" panose="02010609060101010101" pitchFamily="49" charset="-122"/>
              </a:rPr>
              <a:t>5.17</a:t>
            </a:r>
            <a:r>
              <a:rPr kumimoji="0" lang="zh-CN" altLang="en-US" sz="2800" dirty="0">
                <a:solidFill>
                  <a:srgbClr val="0000FF"/>
                </a:solidFill>
                <a:latin typeface="+mj-lt"/>
                <a:ea typeface="黑体" panose="02010609060101010101" pitchFamily="49" charset="-122"/>
              </a:rPr>
              <a:t>，</a:t>
            </a:r>
            <a:r>
              <a:rPr kumimoji="0" lang="en-US" altLang="zh-CN" sz="2800" dirty="0">
                <a:solidFill>
                  <a:srgbClr val="0000FF"/>
                </a:solidFill>
                <a:latin typeface="+mj-lt"/>
                <a:ea typeface="黑体" panose="02010609060101010101" pitchFamily="49" charset="-122"/>
              </a:rPr>
              <a:t>5.18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6E83E68-2F06-4844-A86D-C24A00D2C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22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49381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>
            <a:extLst>
              <a:ext uri="{FF2B5EF4-FFF2-40B4-BE49-F238E27FC236}">
                <a16:creationId xmlns:a16="http://schemas.microsoft.com/office/drawing/2014/main" id="{3EBD5821-57C8-4FA4-9AEE-5597F74B1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2939250"/>
            <a:ext cx="8928992" cy="9794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补充材料</a:t>
            </a:r>
            <a:endParaRPr kumimoji="1" lang="en-US" altLang="zh-CN" sz="4400" b="0" i="0" u="none" strike="noStrike" kern="0" cap="none" spc="0" normalizeH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178CE6E-651E-4361-A2F7-62A4780F1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23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628277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3">
            <a:extLst>
              <a:ext uri="{FF2B5EF4-FFF2-40B4-BE49-F238E27FC236}">
                <a16:creationId xmlns:a16="http://schemas.microsoft.com/office/drawing/2014/main" id="{E9577E7E-D07E-A341-BA74-DA057663E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6367"/>
            <a:ext cx="9144000" cy="461665"/>
          </a:xfrm>
          <a:prstGeom prst="rect">
            <a:avLst/>
          </a:prstGeom>
          <a:solidFill>
            <a:srgbClr val="00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[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例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5]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两个相同的单摆耦合成双单摆。求体系微振动的运动规律。</a:t>
            </a:r>
          </a:p>
        </p:txBody>
      </p:sp>
      <p:graphicFrame>
        <p:nvGraphicFramePr>
          <p:cNvPr id="37891" name="Object 5">
            <a:extLst>
              <a:ext uri="{FF2B5EF4-FFF2-40B4-BE49-F238E27FC236}">
                <a16:creationId xmlns:a16="http://schemas.microsoft.com/office/drawing/2014/main" id="{1A93E7DE-11D8-F94E-8953-ABD27CBE99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32138" y="947738"/>
          <a:ext cx="296862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46" r:id="rId3" imgW="2051050" imgH="2781300" progId="Equation.3">
                  <p:embed/>
                </p:oleObj>
              </mc:Choice>
              <mc:Fallback>
                <p:oleObj r:id="rId3" imgW="2051050" imgH="2781300" progId="Equation.3">
                  <p:embed/>
                  <p:pic>
                    <p:nvPicPr>
                      <p:cNvPr id="37891" name="Object 5">
                        <a:extLst>
                          <a:ext uri="{FF2B5EF4-FFF2-40B4-BE49-F238E27FC236}">
                            <a16:creationId xmlns:a16="http://schemas.microsoft.com/office/drawing/2014/main" id="{1A93E7DE-11D8-F94E-8953-ABD27CBE99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947738"/>
                        <a:ext cx="296862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2" name="Object 6">
            <a:extLst>
              <a:ext uri="{FF2B5EF4-FFF2-40B4-BE49-F238E27FC236}">
                <a16:creationId xmlns:a16="http://schemas.microsoft.com/office/drawing/2014/main" id="{204E8439-D0AC-3A4A-8CA9-6BDF23D8A6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92563" y="990600"/>
          <a:ext cx="309562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47" r:id="rId5" imgW="2197100" imgH="2781300" progId="Equation.3">
                  <p:embed/>
                </p:oleObj>
              </mc:Choice>
              <mc:Fallback>
                <p:oleObj r:id="rId5" imgW="2197100" imgH="2781300" progId="Equation.3">
                  <p:embed/>
                  <p:pic>
                    <p:nvPicPr>
                      <p:cNvPr id="37892" name="Object 6">
                        <a:extLst>
                          <a:ext uri="{FF2B5EF4-FFF2-40B4-BE49-F238E27FC236}">
                            <a16:creationId xmlns:a16="http://schemas.microsoft.com/office/drawing/2014/main" id="{204E8439-D0AC-3A4A-8CA9-6BDF23D8A6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2563" y="990600"/>
                        <a:ext cx="309562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3" name="Rectangle 7">
            <a:extLst>
              <a:ext uri="{FF2B5EF4-FFF2-40B4-BE49-F238E27FC236}">
                <a16:creationId xmlns:a16="http://schemas.microsoft.com/office/drawing/2014/main" id="{BF56E974-4F21-E24F-9D1A-C2B4F4EC4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38200" y="914400"/>
            <a:ext cx="4021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解：自由度为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，取</a:t>
            </a:r>
          </a:p>
        </p:txBody>
      </p:sp>
      <p:sp>
        <p:nvSpPr>
          <p:cNvPr id="37894" name="Rectangle 8">
            <a:extLst>
              <a:ext uri="{FF2B5EF4-FFF2-40B4-BE49-F238E27FC236}">
                <a16:creationId xmlns:a16="http://schemas.microsoft.com/office/drawing/2014/main" id="{3EF144A9-D5A2-F046-AEF8-5D454D9D3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2025" y="917575"/>
            <a:ext cx="490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</a:p>
        </p:txBody>
      </p:sp>
      <p:sp>
        <p:nvSpPr>
          <p:cNvPr id="37895" name="Rectangle 9">
            <a:extLst>
              <a:ext uri="{FF2B5EF4-FFF2-40B4-BE49-F238E27FC236}">
                <a16:creationId xmlns:a16="http://schemas.microsoft.com/office/drawing/2014/main" id="{1815FE4D-D0E3-3545-BDC6-FD8F50A60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1963" y="914400"/>
            <a:ext cx="2911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为广义坐标，则</a:t>
            </a:r>
          </a:p>
        </p:txBody>
      </p:sp>
      <p:sp>
        <p:nvSpPr>
          <p:cNvPr id="37896" name="Rectangle 10">
            <a:extLst>
              <a:ext uri="{FF2B5EF4-FFF2-40B4-BE49-F238E27FC236}">
                <a16:creationId xmlns:a16="http://schemas.microsoft.com/office/drawing/2014/main" id="{F2BC025A-BBEA-AF4C-91AB-556C18D41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49538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graphicFrame>
        <p:nvGraphicFramePr>
          <p:cNvPr id="24587" name="Object 11">
            <a:extLst>
              <a:ext uri="{FF2B5EF4-FFF2-40B4-BE49-F238E27FC236}">
                <a16:creationId xmlns:a16="http://schemas.microsoft.com/office/drawing/2014/main" id="{B1E2CD34-D548-D84F-B79D-53539AD8BE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41425" y="1422400"/>
          <a:ext cx="3151188" cy="134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48" r:id="rId7" imgW="23844250" imgH="10242550" progId="Equation.3">
                  <p:embed/>
                </p:oleObj>
              </mc:Choice>
              <mc:Fallback>
                <p:oleObj r:id="rId7" imgW="23844250" imgH="10242550" progId="Equation.3">
                  <p:embed/>
                  <p:pic>
                    <p:nvPicPr>
                      <p:cNvPr id="24587" name="Object 11">
                        <a:extLst>
                          <a:ext uri="{FF2B5EF4-FFF2-40B4-BE49-F238E27FC236}">
                            <a16:creationId xmlns:a16="http://schemas.microsoft.com/office/drawing/2014/main" id="{B1E2CD34-D548-D84F-B79D-53539AD8BE5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1425" y="1422400"/>
                        <a:ext cx="3151188" cy="13493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8" name="Rectangle 12">
            <a:extLst>
              <a:ext uri="{FF2B5EF4-FFF2-40B4-BE49-F238E27FC236}">
                <a16:creationId xmlns:a16="http://schemas.microsoft.com/office/drawing/2014/main" id="{5BE7C5F2-273A-F64A-BFBB-7DAC89588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2125" y="1958975"/>
            <a:ext cx="1873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  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 </a:t>
            </a:r>
          </a:p>
        </p:txBody>
      </p:sp>
      <p:sp>
        <p:nvSpPr>
          <p:cNvPr id="24589" name="Rectangle 13">
            <a:extLst>
              <a:ext uri="{FF2B5EF4-FFF2-40B4-BE49-F238E27FC236}">
                <a16:creationId xmlns:a16="http://schemas.microsoft.com/office/drawing/2014/main" id="{88B4C3F8-BEFA-3241-A981-C74BE4FBDB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2859088"/>
            <a:ext cx="4014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将（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）代入拉格朗日方程得</a:t>
            </a:r>
          </a:p>
        </p:txBody>
      </p:sp>
      <p:sp>
        <p:nvSpPr>
          <p:cNvPr id="37900" name="Rectangle 14">
            <a:extLst>
              <a:ext uri="{FF2B5EF4-FFF2-40B4-BE49-F238E27FC236}">
                <a16:creationId xmlns:a16="http://schemas.microsoft.com/office/drawing/2014/main" id="{2E487A3F-24F3-074A-AFD1-CE697508A5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40013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graphicFrame>
        <p:nvGraphicFramePr>
          <p:cNvPr id="24591" name="Object 15">
            <a:extLst>
              <a:ext uri="{FF2B5EF4-FFF2-40B4-BE49-F238E27FC236}">
                <a16:creationId xmlns:a16="http://schemas.microsoft.com/office/drawing/2014/main" id="{6C55ACD8-99AE-7641-ACD1-48D82DB751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1900" y="3338513"/>
          <a:ext cx="2249488" cy="137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49" r:id="rId9" imgW="16967200" imgH="10388600" progId="Equation.3">
                  <p:embed/>
                </p:oleObj>
              </mc:Choice>
              <mc:Fallback>
                <p:oleObj r:id="rId9" imgW="16967200" imgH="10388600" progId="Equation.3">
                  <p:embed/>
                  <p:pic>
                    <p:nvPicPr>
                      <p:cNvPr id="24591" name="Object 15">
                        <a:extLst>
                          <a:ext uri="{FF2B5EF4-FFF2-40B4-BE49-F238E27FC236}">
                            <a16:creationId xmlns:a16="http://schemas.microsoft.com/office/drawing/2014/main" id="{6C55ACD8-99AE-7641-ACD1-48D82DB751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1900" y="3338513"/>
                        <a:ext cx="2249488" cy="1377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92" name="Rectangle 16">
            <a:extLst>
              <a:ext uri="{FF2B5EF4-FFF2-40B4-BE49-F238E27FC236}">
                <a16:creationId xmlns:a16="http://schemas.microsoft.com/office/drawing/2014/main" id="{AB452D9F-7043-A142-8378-2B70F62A5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3576638"/>
            <a:ext cx="2670175" cy="83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                     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24593" name="Rectangle 17">
            <a:extLst>
              <a:ext uri="{FF2B5EF4-FFF2-40B4-BE49-F238E27FC236}">
                <a16:creationId xmlns:a16="http://schemas.microsoft.com/office/drawing/2014/main" id="{28A01C6A-5A16-3B49-BCC3-B9AEDC036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025" y="4749800"/>
            <a:ext cx="2789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令（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2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）式的特解为</a:t>
            </a:r>
          </a:p>
        </p:txBody>
      </p:sp>
      <p:graphicFrame>
        <p:nvGraphicFramePr>
          <p:cNvPr id="24594" name="Object 18">
            <a:extLst>
              <a:ext uri="{FF2B5EF4-FFF2-40B4-BE49-F238E27FC236}">
                <a16:creationId xmlns:a16="http://schemas.microsoft.com/office/drawing/2014/main" id="{5D7F90B2-A13B-0F4A-9ABF-550388C9B8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11413" y="5408613"/>
          <a:ext cx="2251075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50" r:id="rId11" imgW="16236950" imgH="5848350" progId="Equation.3">
                  <p:embed/>
                </p:oleObj>
              </mc:Choice>
              <mc:Fallback>
                <p:oleObj r:id="rId11" imgW="16236950" imgH="5848350" progId="Equation.3">
                  <p:embed/>
                  <p:pic>
                    <p:nvPicPr>
                      <p:cNvPr id="24594" name="Object 18">
                        <a:extLst>
                          <a:ext uri="{FF2B5EF4-FFF2-40B4-BE49-F238E27FC236}">
                            <a16:creationId xmlns:a16="http://schemas.microsoft.com/office/drawing/2014/main" id="{5D7F90B2-A13B-0F4A-9ABF-550388C9B82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5408613"/>
                        <a:ext cx="2251075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95" name="Rectangle 19">
            <a:extLst>
              <a:ext uri="{FF2B5EF4-FFF2-40B4-BE49-F238E27FC236}">
                <a16:creationId xmlns:a16="http://schemas.microsoft.com/office/drawing/2014/main" id="{89A2F9D8-A179-E649-9DCD-F24CA7884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5562600"/>
            <a:ext cx="26003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                  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37906" name="Group 23">
            <a:extLst>
              <a:ext uri="{FF2B5EF4-FFF2-40B4-BE49-F238E27FC236}">
                <a16:creationId xmlns:a16="http://schemas.microsoft.com/office/drawing/2014/main" id="{E6AEFD18-4DF2-F84E-A81D-A6484112192E}"/>
              </a:ext>
            </a:extLst>
          </p:cNvPr>
          <p:cNvGrpSpPr>
            <a:grpSpLocks/>
          </p:cNvGrpSpPr>
          <p:nvPr/>
        </p:nvGrpSpPr>
        <p:grpSpPr bwMode="auto">
          <a:xfrm>
            <a:off x="6858000" y="1066800"/>
            <a:ext cx="1666875" cy="2901950"/>
            <a:chOff x="4298" y="572"/>
            <a:chExt cx="1050" cy="1828"/>
          </a:xfrm>
        </p:grpSpPr>
        <p:pic>
          <p:nvPicPr>
            <p:cNvPr id="37907" name="Picture 20" descr="图6">
              <a:extLst>
                <a:ext uri="{FF2B5EF4-FFF2-40B4-BE49-F238E27FC236}">
                  <a16:creationId xmlns:a16="http://schemas.microsoft.com/office/drawing/2014/main" id="{A68ABB03-D95C-C347-9D49-F49A65329A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8" y="572"/>
              <a:ext cx="1050" cy="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08" name="Rectangle 22">
              <a:extLst>
                <a:ext uri="{FF2B5EF4-FFF2-40B4-BE49-F238E27FC236}">
                  <a16:creationId xmlns:a16="http://schemas.microsoft.com/office/drawing/2014/main" id="{06716321-E362-EA41-A982-9981E35DA4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2160"/>
              <a:ext cx="480" cy="2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6C309BE-18B7-4288-A976-1416143D9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72D68D-3E4D-E140-BABB-1F7B81CFF020}" type="slidenum">
              <a:rPr kumimoji="1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383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5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5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8" grpId="0" autoUpdateAnimBg="0"/>
      <p:bldP spid="24589" grpId="0" autoUpdateAnimBg="0"/>
      <p:bldP spid="24592" grpId="0" autoUpdateAnimBg="0"/>
      <p:bldP spid="24593" grpId="0" autoUpdateAnimBg="0"/>
      <p:bldP spid="24595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>
            <a:extLst>
              <a:ext uri="{FF2B5EF4-FFF2-40B4-BE49-F238E27FC236}">
                <a16:creationId xmlns:a16="http://schemas.microsoft.com/office/drawing/2014/main" id="{A86F0DE9-044F-3340-BDB1-79CD8D717F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446088"/>
            <a:ext cx="2943225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将（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3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）代入（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2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）得</a:t>
            </a:r>
          </a:p>
        </p:txBody>
      </p:sp>
      <p:sp>
        <p:nvSpPr>
          <p:cNvPr id="38915" name="Rectangle 4">
            <a:extLst>
              <a:ext uri="{FF2B5EF4-FFF2-40B4-BE49-F238E27FC236}">
                <a16:creationId xmlns:a16="http://schemas.microsoft.com/office/drawing/2014/main" id="{735D9799-76A2-6D47-A5E9-B1E2A4FFD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40013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graphicFrame>
        <p:nvGraphicFramePr>
          <p:cNvPr id="25605" name="Object 5">
            <a:extLst>
              <a:ext uri="{FF2B5EF4-FFF2-40B4-BE49-F238E27FC236}">
                <a16:creationId xmlns:a16="http://schemas.microsoft.com/office/drawing/2014/main" id="{91B581B7-FD36-904E-8132-ED11B6A6D1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11413" y="998538"/>
          <a:ext cx="2609850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66" r:id="rId3" imgW="20916900" imgH="10388600" progId="Equation.3">
                  <p:embed/>
                </p:oleObj>
              </mc:Choice>
              <mc:Fallback>
                <p:oleObj r:id="rId3" imgW="20916900" imgH="10388600" progId="Equation.3">
                  <p:embed/>
                  <p:pic>
                    <p:nvPicPr>
                      <p:cNvPr id="25605" name="Object 5">
                        <a:extLst>
                          <a:ext uri="{FF2B5EF4-FFF2-40B4-BE49-F238E27FC236}">
                            <a16:creationId xmlns:a16="http://schemas.microsoft.com/office/drawing/2014/main" id="{91B581B7-FD36-904E-8132-ED11B6A6D1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998538"/>
                        <a:ext cx="2609850" cy="12985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6" name="Rectangle 6">
            <a:extLst>
              <a:ext uri="{FF2B5EF4-FFF2-40B4-BE49-F238E27FC236}">
                <a16:creationId xmlns:a16="http://schemas.microsoft.com/office/drawing/2014/main" id="{2B0520B3-899B-DD49-8D0D-D23768933D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1963" y="1508125"/>
            <a:ext cx="9509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</a:p>
        </p:txBody>
      </p:sp>
      <p:grpSp>
        <p:nvGrpSpPr>
          <p:cNvPr id="25607" name="Group 7">
            <a:extLst>
              <a:ext uri="{FF2B5EF4-FFF2-40B4-BE49-F238E27FC236}">
                <a16:creationId xmlns:a16="http://schemas.microsoft.com/office/drawing/2014/main" id="{5006A721-85E3-D544-8F21-AF19FA6062BA}"/>
              </a:ext>
            </a:extLst>
          </p:cNvPr>
          <p:cNvGrpSpPr>
            <a:grpSpLocks/>
          </p:cNvGrpSpPr>
          <p:nvPr/>
        </p:nvGrpSpPr>
        <p:grpSpPr bwMode="auto">
          <a:xfrm>
            <a:off x="539750" y="2354263"/>
            <a:ext cx="5532438" cy="469900"/>
            <a:chOff x="340" y="1404"/>
            <a:chExt cx="3485" cy="296"/>
          </a:xfrm>
        </p:grpSpPr>
        <p:sp>
          <p:nvSpPr>
            <p:cNvPr id="38926" name="Rectangle 8">
              <a:extLst>
                <a:ext uri="{FF2B5EF4-FFF2-40B4-BE49-F238E27FC236}">
                  <a16:creationId xmlns:a16="http://schemas.microsoft.com/office/drawing/2014/main" id="{C84EC8B1-21B8-2E48-811E-84AD69B63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" y="1404"/>
              <a:ext cx="108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要使上式的</a:t>
              </a:r>
            </a:p>
          </p:txBody>
        </p:sp>
        <p:graphicFrame>
          <p:nvGraphicFramePr>
            <p:cNvPr id="38927" name="Object 9">
              <a:extLst>
                <a:ext uri="{FF2B5EF4-FFF2-40B4-BE49-F238E27FC236}">
                  <a16:creationId xmlns:a16="http://schemas.microsoft.com/office/drawing/2014/main" id="{01026E32-4F55-7246-82B2-7B736BAE5C1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80" y="1471"/>
            <a:ext cx="397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867" r:id="rId5" imgW="5264150" imgH="2781300" progId="Equation.3">
                    <p:embed/>
                  </p:oleObj>
                </mc:Choice>
                <mc:Fallback>
                  <p:oleObj r:id="rId5" imgW="5264150" imgH="2781300" progId="Equation.3">
                    <p:embed/>
                    <p:pic>
                      <p:nvPicPr>
                        <p:cNvPr id="38927" name="Object 9">
                          <a:extLst>
                            <a:ext uri="{FF2B5EF4-FFF2-40B4-BE49-F238E27FC236}">
                              <a16:creationId xmlns:a16="http://schemas.microsoft.com/office/drawing/2014/main" id="{01026E32-4F55-7246-82B2-7B736BAE5C1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80" y="1471"/>
                          <a:ext cx="397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28" name="Rectangle 10">
              <a:extLst>
                <a:ext uri="{FF2B5EF4-FFF2-40B4-BE49-F238E27FC236}">
                  <a16:creationId xmlns:a16="http://schemas.microsoft.com/office/drawing/2014/main" id="{1EC90088-B8DF-104E-A003-A45E1FC32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6" y="1409"/>
              <a:ext cx="224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  有不恒为零的解，必须</a:t>
              </a:r>
            </a:p>
          </p:txBody>
        </p:sp>
      </p:grpSp>
      <p:sp>
        <p:nvSpPr>
          <p:cNvPr id="38919" name="Rectangle 11">
            <a:extLst>
              <a:ext uri="{FF2B5EF4-FFF2-40B4-BE49-F238E27FC236}">
                <a16:creationId xmlns:a16="http://schemas.microsoft.com/office/drawing/2014/main" id="{6529F615-1EAC-7F4A-BB5E-5B2FF2D48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92413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graphicFrame>
        <p:nvGraphicFramePr>
          <p:cNvPr id="25612" name="Object 12">
            <a:extLst>
              <a:ext uri="{FF2B5EF4-FFF2-40B4-BE49-F238E27FC236}">
                <a16:creationId xmlns:a16="http://schemas.microsoft.com/office/drawing/2014/main" id="{00D722C5-1699-9540-A7EE-198F92AA997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32025" y="3068638"/>
          <a:ext cx="5040313" cy="135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68" r:id="rId7" imgW="38766750" imgH="10388600" progId="Equation.3">
                  <p:embed/>
                </p:oleObj>
              </mc:Choice>
              <mc:Fallback>
                <p:oleObj r:id="rId7" imgW="38766750" imgH="10388600" progId="Equation.3">
                  <p:embed/>
                  <p:pic>
                    <p:nvPicPr>
                      <p:cNvPr id="25612" name="Object 12">
                        <a:extLst>
                          <a:ext uri="{FF2B5EF4-FFF2-40B4-BE49-F238E27FC236}">
                            <a16:creationId xmlns:a16="http://schemas.microsoft.com/office/drawing/2014/main" id="{00D722C5-1699-9540-A7EE-198F92AA997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2025" y="3068638"/>
                        <a:ext cx="5040313" cy="1355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13" name="Rectangle 13">
            <a:extLst>
              <a:ext uri="{FF2B5EF4-FFF2-40B4-BE49-F238E27FC236}">
                <a16:creationId xmlns:a16="http://schemas.microsoft.com/office/drawing/2014/main" id="{D70BF244-869D-B341-9B9D-1AB522EEB3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1963" y="3541713"/>
            <a:ext cx="9509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（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5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）</a:t>
            </a:r>
          </a:p>
        </p:txBody>
      </p:sp>
      <p:sp>
        <p:nvSpPr>
          <p:cNvPr id="25614" name="Rectangle 14">
            <a:extLst>
              <a:ext uri="{FF2B5EF4-FFF2-40B4-BE49-F238E27FC236}">
                <a16:creationId xmlns:a16="http://schemas.microsoft.com/office/drawing/2014/main" id="{5B4ED1CA-438F-B348-B19B-4C73FC271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4657725"/>
            <a:ext cx="1563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由（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5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）得</a:t>
            </a:r>
          </a:p>
        </p:txBody>
      </p:sp>
      <p:sp>
        <p:nvSpPr>
          <p:cNvPr id="38923" name="Rectangle 15">
            <a:extLst>
              <a:ext uri="{FF2B5EF4-FFF2-40B4-BE49-F238E27FC236}">
                <a16:creationId xmlns:a16="http://schemas.microsoft.com/office/drawing/2014/main" id="{385E91CB-2DC5-CA40-8D43-EB7C6B193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78138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graphicFrame>
        <p:nvGraphicFramePr>
          <p:cNvPr id="25616" name="Object 16">
            <a:extLst>
              <a:ext uri="{FF2B5EF4-FFF2-40B4-BE49-F238E27FC236}">
                <a16:creationId xmlns:a16="http://schemas.microsoft.com/office/drawing/2014/main" id="{50695ABB-854D-824B-929F-D6B4F9E4A0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62150" y="5138738"/>
          <a:ext cx="3960813" cy="75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69" r:id="rId9" imgW="25895300" imgH="4972050" progId="Equation.3">
                  <p:embed/>
                </p:oleObj>
              </mc:Choice>
              <mc:Fallback>
                <p:oleObj r:id="rId9" imgW="25895300" imgH="4972050" progId="Equation.3">
                  <p:embed/>
                  <p:pic>
                    <p:nvPicPr>
                      <p:cNvPr id="25616" name="Object 16">
                        <a:extLst>
                          <a:ext uri="{FF2B5EF4-FFF2-40B4-BE49-F238E27FC236}">
                            <a16:creationId xmlns:a16="http://schemas.microsoft.com/office/drawing/2014/main" id="{50695ABB-854D-824B-929F-D6B4F9E4A08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2150" y="5138738"/>
                        <a:ext cx="3960813" cy="754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17" name="Rectangle 17">
            <a:extLst>
              <a:ext uri="{FF2B5EF4-FFF2-40B4-BE49-F238E27FC236}">
                <a16:creationId xmlns:a16="http://schemas.microsoft.com/office/drawing/2014/main" id="{8F70B9F8-5225-9748-9736-27527F32B9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4025" y="5197475"/>
            <a:ext cx="9509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FC5C502-8F4E-4838-8ECC-B7ED7E4AE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72D68D-3E4D-E140-BABB-1F7B81CFF020}" type="slidenum">
              <a:rPr kumimoji="1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080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animBg="1"/>
      <p:bldP spid="25606" grpId="0"/>
      <p:bldP spid="25613" grpId="0"/>
      <p:bldP spid="25614" grpId="0"/>
      <p:bldP spid="256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3">
            <a:extLst>
              <a:ext uri="{FF2B5EF4-FFF2-40B4-BE49-F238E27FC236}">
                <a16:creationId xmlns:a16="http://schemas.microsoft.com/office/drawing/2014/main" id="{7C5A591F-7ADF-D643-8E76-62971F86FB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446088"/>
            <a:ext cx="5700713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将（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6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）代入（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4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）中的任一式得振幅比值</a:t>
            </a:r>
          </a:p>
        </p:txBody>
      </p:sp>
      <p:graphicFrame>
        <p:nvGraphicFramePr>
          <p:cNvPr id="39939" name="Object 4">
            <a:extLst>
              <a:ext uri="{FF2B5EF4-FFF2-40B4-BE49-F238E27FC236}">
                <a16:creationId xmlns:a16="http://schemas.microsoft.com/office/drawing/2014/main" id="{004CFF2E-FDA8-D84D-A956-6FF3208940A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914400"/>
          <a:ext cx="2609850" cy="1077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94" r:id="rId3" imgW="18872200" imgH="7753350" progId="Equation.3">
                  <p:embed/>
                </p:oleObj>
              </mc:Choice>
              <mc:Fallback>
                <p:oleObj r:id="rId3" imgW="18872200" imgH="7753350" progId="Equation.3">
                  <p:embed/>
                  <p:pic>
                    <p:nvPicPr>
                      <p:cNvPr id="39939" name="Object 4">
                        <a:extLst>
                          <a:ext uri="{FF2B5EF4-FFF2-40B4-BE49-F238E27FC236}">
                            <a16:creationId xmlns:a16="http://schemas.microsoft.com/office/drawing/2014/main" id="{004CFF2E-FDA8-D84D-A956-6FF3208940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914400"/>
                        <a:ext cx="2609850" cy="10779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0" name="Object 5">
            <a:extLst>
              <a:ext uri="{FF2B5EF4-FFF2-40B4-BE49-F238E27FC236}">
                <a16:creationId xmlns:a16="http://schemas.microsoft.com/office/drawing/2014/main" id="{447E372A-7AAD-3C46-95D6-4609D3648B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47800" y="1981200"/>
          <a:ext cx="2790825" cy="1077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95" r:id="rId5" imgW="20186650" imgH="7753350" progId="Equation.3">
                  <p:embed/>
                </p:oleObj>
              </mc:Choice>
              <mc:Fallback>
                <p:oleObj r:id="rId5" imgW="20186650" imgH="7753350" progId="Equation.3">
                  <p:embed/>
                  <p:pic>
                    <p:nvPicPr>
                      <p:cNvPr id="39940" name="Object 5">
                        <a:extLst>
                          <a:ext uri="{FF2B5EF4-FFF2-40B4-BE49-F238E27FC236}">
                            <a16:creationId xmlns:a16="http://schemas.microsoft.com/office/drawing/2014/main" id="{447E372A-7AAD-3C46-95D6-4609D3648B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1981200"/>
                        <a:ext cx="2790825" cy="1077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1" name="Rectangle 6">
            <a:extLst>
              <a:ext uri="{FF2B5EF4-FFF2-40B4-BE49-F238E27FC236}">
                <a16:creationId xmlns:a16="http://schemas.microsoft.com/office/drawing/2014/main" id="{116671CD-317C-4445-BF80-200B8BB7E7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416175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graphicFrame>
        <p:nvGraphicFramePr>
          <p:cNvPr id="26633" name="Object 9">
            <a:extLst>
              <a:ext uri="{FF2B5EF4-FFF2-40B4-BE49-F238E27FC236}">
                <a16:creationId xmlns:a16="http://schemas.microsoft.com/office/drawing/2014/main" id="{93CC4127-456B-4541-B225-71014E6363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62150" y="4178300"/>
          <a:ext cx="5130800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96" r:id="rId7" imgW="38766750" imgH="6584950" progId="Equation.3">
                  <p:embed/>
                </p:oleObj>
              </mc:Choice>
              <mc:Fallback>
                <p:oleObj r:id="rId7" imgW="38766750" imgH="6584950" progId="Equation.3">
                  <p:embed/>
                  <p:pic>
                    <p:nvPicPr>
                      <p:cNvPr id="26633" name="Object 9">
                        <a:extLst>
                          <a:ext uri="{FF2B5EF4-FFF2-40B4-BE49-F238E27FC236}">
                            <a16:creationId xmlns:a16="http://schemas.microsoft.com/office/drawing/2014/main" id="{93CC4127-456B-4541-B225-71014E6363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2150" y="4178300"/>
                        <a:ext cx="5130800" cy="87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4" name="Rectangle 10">
            <a:extLst>
              <a:ext uri="{FF2B5EF4-FFF2-40B4-BE49-F238E27FC236}">
                <a16:creationId xmlns:a16="http://schemas.microsoft.com/office/drawing/2014/main" id="{DD7209C7-0077-0E4E-8211-57D52F78C4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2700" y="4389438"/>
            <a:ext cx="9509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8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39944" name="Rectangle 12">
            <a:extLst>
              <a:ext uri="{FF2B5EF4-FFF2-40B4-BE49-F238E27FC236}">
                <a16:creationId xmlns:a16="http://schemas.microsoft.com/office/drawing/2014/main" id="{63F46839-2AED-0748-BE54-A60E979EA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33400" y="2863850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9945" name="Rectangle 14">
            <a:extLst>
              <a:ext uri="{FF2B5EF4-FFF2-40B4-BE49-F238E27FC236}">
                <a16:creationId xmlns:a16="http://schemas.microsoft.com/office/drawing/2014/main" id="{E4B59EB2-70DF-744D-A554-9D9B28C94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33400" y="2882900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26748" name="Group 124">
            <a:extLst>
              <a:ext uri="{FF2B5EF4-FFF2-40B4-BE49-F238E27FC236}">
                <a16:creationId xmlns:a16="http://schemas.microsoft.com/office/drawing/2014/main" id="{0A507691-ACA6-A549-AE81-D4CD837D7700}"/>
              </a:ext>
            </a:extLst>
          </p:cNvPr>
          <p:cNvGrpSpPr>
            <a:grpSpLocks/>
          </p:cNvGrpSpPr>
          <p:nvPr/>
        </p:nvGrpSpPr>
        <p:grpSpPr bwMode="auto">
          <a:xfrm>
            <a:off x="0" y="2806700"/>
            <a:ext cx="8610600" cy="1104900"/>
            <a:chOff x="0" y="1768"/>
            <a:chExt cx="5424" cy="696"/>
          </a:xfrm>
        </p:grpSpPr>
        <p:sp>
          <p:nvSpPr>
            <p:cNvPr id="39952" name="Rectangle 8">
              <a:extLst>
                <a:ext uri="{FF2B5EF4-FFF2-40B4-BE49-F238E27FC236}">
                  <a16:creationId xmlns:a16="http://schemas.microsoft.com/office/drawing/2014/main" id="{44B935D8-3D3A-EF41-866D-6C52939DD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768"/>
              <a:ext cx="1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39953" name="Rectangle 13">
              <a:extLst>
                <a:ext uri="{FF2B5EF4-FFF2-40B4-BE49-F238E27FC236}">
                  <a16:creationId xmlns:a16="http://schemas.microsoft.com/office/drawing/2014/main" id="{B505FE72-B16E-A04C-8409-7CE48CA5E7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940"/>
              <a:ext cx="59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这里 </a:t>
              </a:r>
            </a:p>
          </p:txBody>
        </p:sp>
        <p:graphicFrame>
          <p:nvGraphicFramePr>
            <p:cNvPr id="39954" name="Object 15">
              <a:extLst>
                <a:ext uri="{FF2B5EF4-FFF2-40B4-BE49-F238E27FC236}">
                  <a16:creationId xmlns:a16="http://schemas.microsoft.com/office/drawing/2014/main" id="{6E714CFF-7EA6-5947-8DB2-67570E04A50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73" y="1959"/>
            <a:ext cx="1247" cy="2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897" r:id="rId9" imgW="15214600" imgH="3073400" progId="Equation.3">
                    <p:embed/>
                  </p:oleObj>
                </mc:Choice>
                <mc:Fallback>
                  <p:oleObj r:id="rId9" imgW="15214600" imgH="3073400" progId="Equation.3">
                    <p:embed/>
                    <p:pic>
                      <p:nvPicPr>
                        <p:cNvPr id="39954" name="Object 15">
                          <a:extLst>
                            <a:ext uri="{FF2B5EF4-FFF2-40B4-BE49-F238E27FC236}">
                              <a16:creationId xmlns:a16="http://schemas.microsoft.com/office/drawing/2014/main" id="{6E714CFF-7EA6-5947-8DB2-67570E04A50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3" y="1959"/>
                          <a:ext cx="1247" cy="2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955" name="Rectangle 16">
              <a:extLst>
                <a:ext uri="{FF2B5EF4-FFF2-40B4-BE49-F238E27FC236}">
                  <a16:creationId xmlns:a16="http://schemas.microsoft.com/office/drawing/2014/main" id="{7A904C21-E692-3244-88FE-826C2A7BB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" y="1918"/>
              <a:ext cx="5420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　　　　　　　　　　为方程（</a:t>
              </a: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4</a:t>
              </a: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）的根，于是两个特解即可确定，两个特解的</a:t>
              </a:r>
            </a:p>
          </p:txBody>
        </p:sp>
        <p:sp>
          <p:nvSpPr>
            <p:cNvPr id="39956" name="Rectangle 17">
              <a:extLst>
                <a:ext uri="{FF2B5EF4-FFF2-40B4-BE49-F238E27FC236}">
                  <a16:creationId xmlns:a16="http://schemas.microsoft.com/office/drawing/2014/main" id="{CC28FB3E-9552-C84B-A594-D90E5839D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176"/>
              <a:ext cx="17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线性叠加即得通解 </a:t>
              </a:r>
            </a:p>
          </p:txBody>
        </p:sp>
      </p:grpSp>
      <p:sp>
        <p:nvSpPr>
          <p:cNvPr id="39947" name="Rectangle 18">
            <a:extLst>
              <a:ext uri="{FF2B5EF4-FFF2-40B4-BE49-F238E27FC236}">
                <a16:creationId xmlns:a16="http://schemas.microsoft.com/office/drawing/2014/main" id="{F8785DD4-2953-2745-9443-37C06B320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33400" y="2882900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26643" name="Group 19">
            <a:extLst>
              <a:ext uri="{FF2B5EF4-FFF2-40B4-BE49-F238E27FC236}">
                <a16:creationId xmlns:a16="http://schemas.microsoft.com/office/drawing/2014/main" id="{B04F81B1-9CF2-DC45-8B1A-33A343845053}"/>
              </a:ext>
            </a:extLst>
          </p:cNvPr>
          <p:cNvGrpSpPr>
            <a:grpSpLocks/>
          </p:cNvGrpSpPr>
          <p:nvPr/>
        </p:nvGrpSpPr>
        <p:grpSpPr bwMode="auto">
          <a:xfrm>
            <a:off x="539750" y="5500688"/>
            <a:ext cx="4749800" cy="479425"/>
            <a:chOff x="340" y="3465"/>
            <a:chExt cx="2992" cy="302"/>
          </a:xfrm>
        </p:grpSpPr>
        <p:sp>
          <p:nvSpPr>
            <p:cNvPr id="39949" name="Rectangle 20">
              <a:extLst>
                <a:ext uri="{FF2B5EF4-FFF2-40B4-BE49-F238E27FC236}">
                  <a16:creationId xmlns:a16="http://schemas.microsoft.com/office/drawing/2014/main" id="{05043825-F208-6D43-BE41-0C1E065DA4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" y="3479"/>
              <a:ext cx="59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常数 </a:t>
              </a:r>
            </a:p>
          </p:txBody>
        </p:sp>
        <p:graphicFrame>
          <p:nvGraphicFramePr>
            <p:cNvPr id="39950" name="Object 21">
              <a:extLst>
                <a:ext uri="{FF2B5EF4-FFF2-40B4-BE49-F238E27FC236}">
                  <a16:creationId xmlns:a16="http://schemas.microsoft.com/office/drawing/2014/main" id="{9E290580-3B07-8942-A11F-56CB57FAD44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25" y="3507"/>
            <a:ext cx="907" cy="2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898" r:id="rId11" imgW="12871450" imgH="3073400" progId="Equation.3">
                    <p:embed/>
                  </p:oleObj>
                </mc:Choice>
                <mc:Fallback>
                  <p:oleObj r:id="rId11" imgW="12871450" imgH="3073400" progId="Equation.3">
                    <p:embed/>
                    <p:pic>
                      <p:nvPicPr>
                        <p:cNvPr id="39950" name="Object 21">
                          <a:extLst>
                            <a:ext uri="{FF2B5EF4-FFF2-40B4-BE49-F238E27FC236}">
                              <a16:creationId xmlns:a16="http://schemas.microsoft.com/office/drawing/2014/main" id="{9E290580-3B07-8942-A11F-56CB57FAD44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5" y="3507"/>
                          <a:ext cx="907" cy="2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951" name="Rectangle 22">
              <a:extLst>
                <a:ext uri="{FF2B5EF4-FFF2-40B4-BE49-F238E27FC236}">
                  <a16:creationId xmlns:a16="http://schemas.microsoft.com/office/drawing/2014/main" id="{126AD01C-B540-DE4A-804A-5171F6FF0F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6" y="3465"/>
              <a:ext cx="17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由初始条件决定。 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E3C4405-C1C0-464F-AD52-4C17AD9A7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72D68D-3E4D-E140-BABB-1F7B81CFF020}" type="slidenum">
              <a:rPr kumimoji="1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497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4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3">
            <a:extLst>
              <a:ext uri="{FF2B5EF4-FFF2-40B4-BE49-F238E27FC236}">
                <a16:creationId xmlns:a16="http://schemas.microsoft.com/office/drawing/2014/main" id="{33C1EF96-3481-DC40-A31B-48B4E1ACB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28600"/>
            <a:ext cx="3108543" cy="461665"/>
          </a:xfrm>
          <a:prstGeom prst="rect">
            <a:avLst/>
          </a:prstGeom>
          <a:solidFill>
            <a:schemeClr val="accent1"/>
          </a:solidFill>
          <a:ln w="9525">
            <a:solidFill>
              <a:srgbClr val="FFFF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简正坐标和简正振动 </a:t>
            </a:r>
          </a:p>
        </p:txBody>
      </p:sp>
      <p:sp>
        <p:nvSpPr>
          <p:cNvPr id="31748" name="Rectangle 4">
            <a:extLst>
              <a:ext uri="{FF2B5EF4-FFF2-40B4-BE49-F238E27FC236}">
                <a16:creationId xmlns:a16="http://schemas.microsoft.com/office/drawing/2014/main" id="{5E860196-CD08-5A42-987A-1B4C4B264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875" y="804862"/>
            <a:ext cx="8604250" cy="83026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       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力学体系的广义坐标可有多种选取方式，广义坐标选取得当，拉格朗日方程很容易求解。</a:t>
            </a:r>
          </a:p>
        </p:txBody>
      </p:sp>
      <p:sp>
        <p:nvSpPr>
          <p:cNvPr id="31749" name="Rectangle 5">
            <a:extLst>
              <a:ext uri="{FF2B5EF4-FFF2-40B4-BE49-F238E27FC236}">
                <a16:creationId xmlns:a16="http://schemas.microsoft.com/office/drawing/2014/main" id="{3442F319-E77A-AD4F-877A-A92121D84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1719263"/>
            <a:ext cx="27447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    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以双单摆为例。</a:t>
            </a:r>
          </a:p>
        </p:txBody>
      </p:sp>
      <p:graphicFrame>
        <p:nvGraphicFramePr>
          <p:cNvPr id="31756" name="Object 12">
            <a:extLst>
              <a:ext uri="{FF2B5EF4-FFF2-40B4-BE49-F238E27FC236}">
                <a16:creationId xmlns:a16="http://schemas.microsoft.com/office/drawing/2014/main" id="{F18DF6C8-AAD0-564E-8BFD-7914CACEDA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92275" y="2619375"/>
          <a:ext cx="1530350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18" r:id="rId3" imgW="13455650" imgH="10972800" progId="Equation.3">
                  <p:embed/>
                </p:oleObj>
              </mc:Choice>
              <mc:Fallback>
                <p:oleObj r:id="rId3" imgW="13455650" imgH="10972800" progId="Equation.3">
                  <p:embed/>
                  <p:pic>
                    <p:nvPicPr>
                      <p:cNvPr id="31756" name="Object 12">
                        <a:extLst>
                          <a:ext uri="{FF2B5EF4-FFF2-40B4-BE49-F238E27FC236}">
                            <a16:creationId xmlns:a16="http://schemas.microsoft.com/office/drawing/2014/main" id="{F18DF6C8-AAD0-564E-8BFD-7914CACEDA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2619375"/>
                        <a:ext cx="1530350" cy="124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7" name="Object 13">
            <a:extLst>
              <a:ext uri="{FF2B5EF4-FFF2-40B4-BE49-F238E27FC236}">
                <a16:creationId xmlns:a16="http://schemas.microsoft.com/office/drawing/2014/main" id="{956CFD91-A42C-0048-B035-79A4B734B0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11750" y="2644775"/>
          <a:ext cx="1350963" cy="132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19" r:id="rId5" imgW="10826750" imgH="10680700" progId="Equation.3">
                  <p:embed/>
                </p:oleObj>
              </mc:Choice>
              <mc:Fallback>
                <p:oleObj r:id="rId5" imgW="10826750" imgH="10680700" progId="Equation.3">
                  <p:embed/>
                  <p:pic>
                    <p:nvPicPr>
                      <p:cNvPr id="31757" name="Object 13">
                        <a:extLst>
                          <a:ext uri="{FF2B5EF4-FFF2-40B4-BE49-F238E27FC236}">
                            <a16:creationId xmlns:a16="http://schemas.microsoft.com/office/drawing/2014/main" id="{956CFD91-A42C-0048-B035-79A4B734B0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1750" y="2644775"/>
                        <a:ext cx="1350963" cy="132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1768" name="Group 24">
            <a:extLst>
              <a:ext uri="{FF2B5EF4-FFF2-40B4-BE49-F238E27FC236}">
                <a16:creationId xmlns:a16="http://schemas.microsoft.com/office/drawing/2014/main" id="{5EFEB1DC-C98E-F841-B8A1-A224DB3AFA94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2033588"/>
            <a:ext cx="4041775" cy="538162"/>
            <a:chOff x="336" y="1281"/>
            <a:chExt cx="2546" cy="339"/>
          </a:xfrm>
        </p:grpSpPr>
        <p:graphicFrame>
          <p:nvGraphicFramePr>
            <p:cNvPr id="44051" name="Object 6">
              <a:extLst>
                <a:ext uri="{FF2B5EF4-FFF2-40B4-BE49-F238E27FC236}">
                  <a16:creationId xmlns:a16="http://schemas.microsoft.com/office/drawing/2014/main" id="{FF1573C9-5E64-7D43-BD43-59749DB83E5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53" y="1336"/>
            <a:ext cx="227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920" r:id="rId7" imgW="2197100" imgH="2781300" progId="Equation.3">
                    <p:embed/>
                  </p:oleObj>
                </mc:Choice>
                <mc:Fallback>
                  <p:oleObj r:id="rId7" imgW="2197100" imgH="2781300" progId="Equation.3">
                    <p:embed/>
                    <p:pic>
                      <p:nvPicPr>
                        <p:cNvPr id="44051" name="Object 6">
                          <a:extLst>
                            <a:ext uri="{FF2B5EF4-FFF2-40B4-BE49-F238E27FC236}">
                              <a16:creationId xmlns:a16="http://schemas.microsoft.com/office/drawing/2014/main" id="{FF1573C9-5E64-7D43-BD43-59749DB83E5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53" y="1336"/>
                          <a:ext cx="227" cy="2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052" name="Object 8">
              <a:extLst>
                <a:ext uri="{FF2B5EF4-FFF2-40B4-BE49-F238E27FC236}">
                  <a16:creationId xmlns:a16="http://schemas.microsoft.com/office/drawing/2014/main" id="{9BCA4619-78D2-7649-B584-75458B7B750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75" y="1344"/>
            <a:ext cx="187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921" r:id="rId9" imgW="2051050" imgH="2781300" progId="Equation.3">
                    <p:embed/>
                  </p:oleObj>
                </mc:Choice>
                <mc:Fallback>
                  <p:oleObj r:id="rId9" imgW="2051050" imgH="2781300" progId="Equation.3">
                    <p:embed/>
                    <p:pic>
                      <p:nvPicPr>
                        <p:cNvPr id="44052" name="Object 8">
                          <a:extLst>
                            <a:ext uri="{FF2B5EF4-FFF2-40B4-BE49-F238E27FC236}">
                              <a16:creationId xmlns:a16="http://schemas.microsoft.com/office/drawing/2014/main" id="{9BCA4619-78D2-7649-B584-75458B7B750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75" y="1344"/>
                          <a:ext cx="187" cy="2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4053" name="Rectangle 9">
              <a:extLst>
                <a:ext uri="{FF2B5EF4-FFF2-40B4-BE49-F238E27FC236}">
                  <a16:creationId xmlns:a16="http://schemas.microsoft.com/office/drawing/2014/main" id="{FE17F6E3-99E5-8246-9167-2A9EE2167D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1344"/>
              <a:ext cx="84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   </a:t>
              </a: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若选取</a:t>
              </a:r>
            </a:p>
          </p:txBody>
        </p:sp>
        <p:sp>
          <p:nvSpPr>
            <p:cNvPr id="44054" name="Rectangle 10">
              <a:extLst>
                <a:ext uri="{FF2B5EF4-FFF2-40B4-BE49-F238E27FC236}">
                  <a16:creationId xmlns:a16="http://schemas.microsoft.com/office/drawing/2014/main" id="{E76F2B90-6FE2-F746-9F35-4E11163BD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" y="1344"/>
              <a:ext cx="108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为广义坐标：</a:t>
              </a:r>
            </a:p>
          </p:txBody>
        </p:sp>
        <p:sp>
          <p:nvSpPr>
            <p:cNvPr id="44055" name="Rectangle 11">
              <a:extLst>
                <a:ext uri="{FF2B5EF4-FFF2-40B4-BE49-F238E27FC236}">
                  <a16:creationId xmlns:a16="http://schemas.microsoft.com/office/drawing/2014/main" id="{B793DCA7-73B2-2B4C-AE3D-8D571BA1CA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2" y="1344"/>
              <a:ext cx="26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和</a:t>
              </a:r>
            </a:p>
          </p:txBody>
        </p:sp>
        <p:sp>
          <p:nvSpPr>
            <p:cNvPr id="44056" name="Rectangle 14">
              <a:extLst>
                <a:ext uri="{FF2B5EF4-FFF2-40B4-BE49-F238E27FC236}">
                  <a16:creationId xmlns:a16="http://schemas.microsoft.com/office/drawing/2014/main" id="{68EAA5DB-4E38-684F-92F6-772F819342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1" y="1281"/>
              <a:ext cx="17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 </a:t>
              </a:r>
              <a:endPara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</p:grpSp>
      <p:sp>
        <p:nvSpPr>
          <p:cNvPr id="31759" name="Rectangle 15">
            <a:extLst>
              <a:ext uri="{FF2B5EF4-FFF2-40B4-BE49-F238E27FC236}">
                <a16:creationId xmlns:a16="http://schemas.microsoft.com/office/drawing/2014/main" id="{06470559-8BBB-3641-80E9-86B52AD36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00" y="3068638"/>
            <a:ext cx="2625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     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或          </a:t>
            </a:r>
          </a:p>
        </p:txBody>
      </p:sp>
      <p:sp>
        <p:nvSpPr>
          <p:cNvPr id="44041" name="Rectangle 16">
            <a:extLst>
              <a:ext uri="{FF2B5EF4-FFF2-40B4-BE49-F238E27FC236}">
                <a16:creationId xmlns:a16="http://schemas.microsoft.com/office/drawing/2014/main" id="{BABD8FDF-8F80-A348-879F-DC712A427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6213" y="4519613"/>
            <a:ext cx="787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    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1761" name="Rectangle 17">
            <a:extLst>
              <a:ext uri="{FF2B5EF4-FFF2-40B4-BE49-F238E27FC236}">
                <a16:creationId xmlns:a16="http://schemas.microsoft.com/office/drawing/2014/main" id="{EEF30FF9-4333-6A4E-ACD1-9B8933D831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5113" y="3068638"/>
            <a:ext cx="12588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（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6.23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） </a:t>
            </a:r>
          </a:p>
        </p:txBody>
      </p:sp>
      <p:sp>
        <p:nvSpPr>
          <p:cNvPr id="31762" name="Rectangle 18">
            <a:extLst>
              <a:ext uri="{FF2B5EF4-FFF2-40B4-BE49-F238E27FC236}">
                <a16:creationId xmlns:a16="http://schemas.microsoft.com/office/drawing/2014/main" id="{9EE2947A-937E-4E4D-BD92-55F73DD1B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4059238"/>
            <a:ext cx="12065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由此可得</a:t>
            </a:r>
          </a:p>
        </p:txBody>
      </p:sp>
      <p:sp>
        <p:nvSpPr>
          <p:cNvPr id="44044" name="Rectangle 19">
            <a:extLst>
              <a:ext uri="{FF2B5EF4-FFF2-40B4-BE49-F238E27FC236}">
                <a16:creationId xmlns:a16="http://schemas.microsoft.com/office/drawing/2014/main" id="{7106BDE8-8569-FA4C-985D-2AACE9738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420938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graphicFrame>
        <p:nvGraphicFramePr>
          <p:cNvPr id="31764" name="Object 20">
            <a:extLst>
              <a:ext uri="{FF2B5EF4-FFF2-40B4-BE49-F238E27FC236}">
                <a16:creationId xmlns:a16="http://schemas.microsoft.com/office/drawing/2014/main" id="{63825921-B4D4-CF43-A020-87831431A0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41538" y="4249738"/>
          <a:ext cx="4106862" cy="209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22" r:id="rId11" imgW="30283150" imgH="15506700" progId="Equation.3">
                  <p:embed/>
                </p:oleObj>
              </mc:Choice>
              <mc:Fallback>
                <p:oleObj r:id="rId11" imgW="30283150" imgH="15506700" progId="Equation.3">
                  <p:embed/>
                  <p:pic>
                    <p:nvPicPr>
                      <p:cNvPr id="31764" name="Object 20">
                        <a:extLst>
                          <a:ext uri="{FF2B5EF4-FFF2-40B4-BE49-F238E27FC236}">
                            <a16:creationId xmlns:a16="http://schemas.microsoft.com/office/drawing/2014/main" id="{63825921-B4D4-CF43-A020-87831431A08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1538" y="4249738"/>
                        <a:ext cx="4106862" cy="209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46" name="Rectangle 21">
            <a:extLst>
              <a:ext uri="{FF2B5EF4-FFF2-40B4-BE49-F238E27FC236}">
                <a16:creationId xmlns:a16="http://schemas.microsoft.com/office/drawing/2014/main" id="{1ADA0AD3-C1C8-4A47-9694-6DB1B36BF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948113"/>
            <a:ext cx="342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1766" name="Rectangle 22">
            <a:extLst>
              <a:ext uri="{FF2B5EF4-FFF2-40B4-BE49-F238E27FC236}">
                <a16:creationId xmlns:a16="http://schemas.microsoft.com/office/drawing/2014/main" id="{83FFBBE4-0738-5D40-B808-BFAF19ADA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5113" y="5319713"/>
            <a:ext cx="12588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（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6.24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） </a:t>
            </a:r>
          </a:p>
        </p:txBody>
      </p:sp>
      <p:grpSp>
        <p:nvGrpSpPr>
          <p:cNvPr id="44048" name="Group 25">
            <a:extLst>
              <a:ext uri="{FF2B5EF4-FFF2-40B4-BE49-F238E27FC236}">
                <a16:creationId xmlns:a16="http://schemas.microsoft.com/office/drawing/2014/main" id="{BE921480-3F59-D547-B8F7-7E253745120B}"/>
              </a:ext>
            </a:extLst>
          </p:cNvPr>
          <p:cNvGrpSpPr>
            <a:grpSpLocks/>
          </p:cNvGrpSpPr>
          <p:nvPr/>
        </p:nvGrpSpPr>
        <p:grpSpPr bwMode="auto">
          <a:xfrm>
            <a:off x="7315200" y="1676400"/>
            <a:ext cx="1666875" cy="2901950"/>
            <a:chOff x="4298" y="572"/>
            <a:chExt cx="1050" cy="1828"/>
          </a:xfrm>
        </p:grpSpPr>
        <p:pic>
          <p:nvPicPr>
            <p:cNvPr id="44049" name="Picture 26" descr="图6">
              <a:extLst>
                <a:ext uri="{FF2B5EF4-FFF2-40B4-BE49-F238E27FC236}">
                  <a16:creationId xmlns:a16="http://schemas.microsoft.com/office/drawing/2014/main" id="{BEC22ECE-1DF1-4F43-939E-70A524E26D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8" y="572"/>
              <a:ext cx="1050" cy="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50" name="Rectangle 27">
              <a:extLst>
                <a:ext uri="{FF2B5EF4-FFF2-40B4-BE49-F238E27FC236}">
                  <a16:creationId xmlns:a16="http://schemas.microsoft.com/office/drawing/2014/main" id="{254D606E-FCBA-C245-A246-C73712303A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2160"/>
              <a:ext cx="480" cy="2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598A2B6-F78B-4038-8D6E-6808C7868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72D68D-3E4D-E140-BABB-1F7B81CFF020}" type="slidenum">
              <a:rPr kumimoji="1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30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74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74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7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7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1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1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1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autoUpdateAnimBg="0"/>
      <p:bldP spid="31748" grpId="0" autoUpdateAnimBg="0"/>
      <p:bldP spid="31749" grpId="0" autoUpdateAnimBg="0"/>
      <p:bldP spid="31759" grpId="0" autoUpdateAnimBg="0"/>
      <p:bldP spid="31761" grpId="0" autoUpdateAnimBg="0"/>
      <p:bldP spid="31762" grpId="0" autoUpdateAnimBg="0"/>
      <p:bldP spid="31766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3">
            <a:extLst>
              <a:ext uri="{FF2B5EF4-FFF2-40B4-BE49-F238E27FC236}">
                <a16:creationId xmlns:a16="http://schemas.microsoft.com/office/drawing/2014/main" id="{DEB2C4B8-2241-C248-B9F2-A2F4E7B11E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476250"/>
            <a:ext cx="2740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代入拉格朗日方程，得</a:t>
            </a:r>
          </a:p>
        </p:txBody>
      </p:sp>
      <p:graphicFrame>
        <p:nvGraphicFramePr>
          <p:cNvPr id="32772" name="Object 4">
            <a:extLst>
              <a:ext uri="{FF2B5EF4-FFF2-40B4-BE49-F238E27FC236}">
                <a16:creationId xmlns:a16="http://schemas.microsoft.com/office/drawing/2014/main" id="{DE543C70-B7DA-EC47-8B37-702035BE6A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3238" y="998538"/>
          <a:ext cx="1979612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4" r:id="rId3" imgW="16821150" imgH="11703050" progId="Equation.3">
                  <p:embed/>
                </p:oleObj>
              </mc:Choice>
              <mc:Fallback>
                <p:oleObj r:id="rId3" imgW="16821150" imgH="11703050" progId="Equation.3">
                  <p:embed/>
                  <p:pic>
                    <p:nvPicPr>
                      <p:cNvPr id="32772" name="Object 4">
                        <a:extLst>
                          <a:ext uri="{FF2B5EF4-FFF2-40B4-BE49-F238E27FC236}">
                            <a16:creationId xmlns:a16="http://schemas.microsoft.com/office/drawing/2014/main" id="{DE543C70-B7DA-EC47-8B37-702035BE6A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3238" y="998538"/>
                        <a:ext cx="1979612" cy="13843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3" name="Rectangle 5">
            <a:extLst>
              <a:ext uri="{FF2B5EF4-FFF2-40B4-BE49-F238E27FC236}">
                <a16:creationId xmlns:a16="http://schemas.microsoft.com/office/drawing/2014/main" id="{0F54DAF1-05CD-084E-A1EB-E1DA5B63EB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3188" y="1538288"/>
            <a:ext cx="12588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（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6.25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） </a:t>
            </a:r>
          </a:p>
        </p:txBody>
      </p:sp>
      <p:sp>
        <p:nvSpPr>
          <p:cNvPr id="32774" name="Rectangle 6">
            <a:extLst>
              <a:ext uri="{FF2B5EF4-FFF2-40B4-BE49-F238E27FC236}">
                <a16:creationId xmlns:a16="http://schemas.microsoft.com/office/drawing/2014/main" id="{8F1950B9-17B8-2144-B387-ED270E278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2619375"/>
            <a:ext cx="14620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显然通解为</a:t>
            </a:r>
          </a:p>
        </p:txBody>
      </p:sp>
      <p:graphicFrame>
        <p:nvGraphicFramePr>
          <p:cNvPr id="32775" name="Object 7">
            <a:extLst>
              <a:ext uri="{FF2B5EF4-FFF2-40B4-BE49-F238E27FC236}">
                <a16:creationId xmlns:a16="http://schemas.microsoft.com/office/drawing/2014/main" id="{F5E91A52-09EE-E24C-8EFC-D21BCB7757E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51163" y="3159125"/>
          <a:ext cx="2341562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5" r:id="rId5" imgW="17995900" imgH="5848350" progId="Equation.3">
                  <p:embed/>
                </p:oleObj>
              </mc:Choice>
              <mc:Fallback>
                <p:oleObj r:id="rId5" imgW="17995900" imgH="5848350" progId="Equation.3">
                  <p:embed/>
                  <p:pic>
                    <p:nvPicPr>
                      <p:cNvPr id="32775" name="Object 7">
                        <a:extLst>
                          <a:ext uri="{FF2B5EF4-FFF2-40B4-BE49-F238E27FC236}">
                            <a16:creationId xmlns:a16="http://schemas.microsoft.com/office/drawing/2014/main" id="{F5E91A52-09EE-E24C-8EFC-D21BCB7757E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1163" y="3159125"/>
                        <a:ext cx="2341562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6" name="Rectangle 8">
            <a:extLst>
              <a:ext uri="{FF2B5EF4-FFF2-40B4-BE49-F238E27FC236}">
                <a16:creationId xmlns:a16="http://schemas.microsoft.com/office/drawing/2014/main" id="{56CA24F0-909D-504E-80FF-B3460388D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3188" y="3429000"/>
            <a:ext cx="11890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（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6.26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）</a:t>
            </a:r>
          </a:p>
        </p:txBody>
      </p:sp>
      <p:sp>
        <p:nvSpPr>
          <p:cNvPr id="32777" name="Rectangle 9">
            <a:extLst>
              <a:ext uri="{FF2B5EF4-FFF2-40B4-BE49-F238E27FC236}">
                <a16:creationId xmlns:a16="http://schemas.microsoft.com/office/drawing/2014/main" id="{D01587AB-4982-BC4E-A3B3-722DAB456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4238625"/>
            <a:ext cx="6953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其中</a:t>
            </a:r>
          </a:p>
        </p:txBody>
      </p:sp>
      <p:graphicFrame>
        <p:nvGraphicFramePr>
          <p:cNvPr id="32778" name="Object 10">
            <a:extLst>
              <a:ext uri="{FF2B5EF4-FFF2-40B4-BE49-F238E27FC236}">
                <a16:creationId xmlns:a16="http://schemas.microsoft.com/office/drawing/2014/main" id="{39A7AAED-2F6A-B44E-A28D-346A64191B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62263" y="4779963"/>
          <a:ext cx="2700337" cy="1395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6" r:id="rId7" imgW="22675850" imgH="11703050" progId="Equation.3">
                  <p:embed/>
                </p:oleObj>
              </mc:Choice>
              <mc:Fallback>
                <p:oleObj r:id="rId7" imgW="22675850" imgH="11703050" progId="Equation.3">
                  <p:embed/>
                  <p:pic>
                    <p:nvPicPr>
                      <p:cNvPr id="32778" name="Object 10">
                        <a:extLst>
                          <a:ext uri="{FF2B5EF4-FFF2-40B4-BE49-F238E27FC236}">
                            <a16:creationId xmlns:a16="http://schemas.microsoft.com/office/drawing/2014/main" id="{39A7AAED-2F6A-B44E-A28D-346A64191BE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2263" y="4779963"/>
                        <a:ext cx="2700337" cy="1395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9" name="Rectangle 11">
            <a:extLst>
              <a:ext uri="{FF2B5EF4-FFF2-40B4-BE49-F238E27FC236}">
                <a16:creationId xmlns:a16="http://schemas.microsoft.com/office/drawing/2014/main" id="{A17F6364-CCF5-174A-8246-7A7B86293C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4963" y="5499100"/>
            <a:ext cx="11890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（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6.27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）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3137AA-B2DF-4D4B-A4DF-A272CCF6B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72D68D-3E4D-E140-BABB-1F7B81CFF020}" type="slidenum">
              <a:rPr kumimoji="1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74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32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32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32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/>
      <p:bldP spid="32773" grpId="0"/>
      <p:bldP spid="32774" grpId="0"/>
      <p:bldP spid="32776" grpId="0"/>
      <p:bldP spid="32777" grpId="0"/>
      <p:bldP spid="3277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082" name="Object 4">
            <a:extLst>
              <a:ext uri="{FF2B5EF4-FFF2-40B4-BE49-F238E27FC236}">
                <a16:creationId xmlns:a16="http://schemas.microsoft.com/office/drawing/2014/main" id="{4740FF92-02EF-8C42-8024-12260131FA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1143000"/>
          <a:ext cx="26352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62" r:id="rId3" imgW="1898650" imgH="2781300" progId="Equation.3">
                  <p:embed/>
                </p:oleObj>
              </mc:Choice>
              <mc:Fallback>
                <p:oleObj r:id="rId3" imgW="1898650" imgH="2781300" progId="Equation.3">
                  <p:embed/>
                  <p:pic>
                    <p:nvPicPr>
                      <p:cNvPr id="46082" name="Object 4">
                        <a:extLst>
                          <a:ext uri="{FF2B5EF4-FFF2-40B4-BE49-F238E27FC236}">
                            <a16:creationId xmlns:a16="http://schemas.microsoft.com/office/drawing/2014/main" id="{4740FF92-02EF-8C42-8024-12260131FA8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143000"/>
                        <a:ext cx="263525" cy="3873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3" name="Object 5">
            <a:extLst>
              <a:ext uri="{FF2B5EF4-FFF2-40B4-BE49-F238E27FC236}">
                <a16:creationId xmlns:a16="http://schemas.microsoft.com/office/drawing/2014/main" id="{E24F158A-3152-D24A-9117-B17AACB41D4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25713" y="1116013"/>
          <a:ext cx="30480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63" r:id="rId5" imgW="1898650" imgH="2781300" progId="Equation.3">
                  <p:embed/>
                </p:oleObj>
              </mc:Choice>
              <mc:Fallback>
                <p:oleObj r:id="rId5" imgW="1898650" imgH="2781300" progId="Equation.3">
                  <p:embed/>
                  <p:pic>
                    <p:nvPicPr>
                      <p:cNvPr id="46083" name="Object 5">
                        <a:extLst>
                          <a:ext uri="{FF2B5EF4-FFF2-40B4-BE49-F238E27FC236}">
                            <a16:creationId xmlns:a16="http://schemas.microsoft.com/office/drawing/2014/main" id="{E24F158A-3152-D24A-9117-B17AACB41D4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5713" y="1116013"/>
                        <a:ext cx="304800" cy="4508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4" name="Rectangle 6">
            <a:extLst>
              <a:ext uri="{FF2B5EF4-FFF2-40B4-BE49-F238E27FC236}">
                <a16:creationId xmlns:a16="http://schemas.microsoft.com/office/drawing/2014/main" id="{6A932E2D-2B5A-DF40-BD4E-F26DF025A9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1143000"/>
            <a:ext cx="1462088" cy="396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和广义坐标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6085" name="Rectangle 7">
            <a:extLst>
              <a:ext uri="{FF2B5EF4-FFF2-40B4-BE49-F238E27FC236}">
                <a16:creationId xmlns:a16="http://schemas.microsoft.com/office/drawing/2014/main" id="{9BBEF533-37BE-2642-944C-790B15362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1143000"/>
            <a:ext cx="2430463" cy="396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的平方和的形式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6086" name="Rectangle 8">
            <a:extLst>
              <a:ext uri="{FF2B5EF4-FFF2-40B4-BE49-F238E27FC236}">
                <a16:creationId xmlns:a16="http://schemas.microsoft.com/office/drawing/2014/main" id="{E0D6CC80-AA50-DF4C-9EC5-A4E54DDD79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00" y="509588"/>
            <a:ext cx="9004300" cy="396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因此，在处理线性振动问题如果所选取的广义坐标能使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T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和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V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同时成为广义速度</a:t>
            </a:r>
          </a:p>
        </p:txBody>
      </p:sp>
      <p:sp>
        <p:nvSpPr>
          <p:cNvPr id="46087" name="Rectangle 9">
            <a:extLst>
              <a:ext uri="{FF2B5EF4-FFF2-40B4-BE49-F238E27FC236}">
                <a16:creationId xmlns:a16="http://schemas.microsoft.com/office/drawing/2014/main" id="{17ABBDD8-6260-DA44-BBCB-D7734D2EC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28600" y="2649538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33802" name="Group 10">
            <a:extLst>
              <a:ext uri="{FF2B5EF4-FFF2-40B4-BE49-F238E27FC236}">
                <a16:creationId xmlns:a16="http://schemas.microsoft.com/office/drawing/2014/main" id="{7B0B3D32-C29C-AC4E-B5D1-873251BE6EF9}"/>
              </a:ext>
            </a:extLst>
          </p:cNvPr>
          <p:cNvGrpSpPr>
            <a:grpSpLocks/>
          </p:cNvGrpSpPr>
          <p:nvPr/>
        </p:nvGrpSpPr>
        <p:grpSpPr bwMode="auto">
          <a:xfrm>
            <a:off x="2003425" y="1679575"/>
            <a:ext cx="6932613" cy="1411288"/>
            <a:chOff x="1406" y="1058"/>
            <a:chExt cx="4367" cy="889"/>
          </a:xfrm>
        </p:grpSpPr>
        <p:graphicFrame>
          <p:nvGraphicFramePr>
            <p:cNvPr id="46093" name="Object 11">
              <a:extLst>
                <a:ext uri="{FF2B5EF4-FFF2-40B4-BE49-F238E27FC236}">
                  <a16:creationId xmlns:a16="http://schemas.microsoft.com/office/drawing/2014/main" id="{F74F525D-2EA0-4E4A-8201-1129DF83BA6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06" y="1058"/>
            <a:ext cx="2381" cy="8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964" r:id="rId7" imgW="27355800" imgH="10242550" progId="Equation.3">
                    <p:embed/>
                  </p:oleObj>
                </mc:Choice>
                <mc:Fallback>
                  <p:oleObj r:id="rId7" imgW="27355800" imgH="10242550" progId="Equation.3">
                    <p:embed/>
                    <p:pic>
                      <p:nvPicPr>
                        <p:cNvPr id="46093" name="Object 11">
                          <a:extLst>
                            <a:ext uri="{FF2B5EF4-FFF2-40B4-BE49-F238E27FC236}">
                              <a16:creationId xmlns:a16="http://schemas.microsoft.com/office/drawing/2014/main" id="{F74F525D-2EA0-4E4A-8201-1129DF83BA6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06" y="1058"/>
                          <a:ext cx="2381" cy="8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6094" name="Rectangle 12">
              <a:extLst>
                <a:ext uri="{FF2B5EF4-FFF2-40B4-BE49-F238E27FC236}">
                  <a16:creationId xmlns:a16="http://schemas.microsoft.com/office/drawing/2014/main" id="{8D5500DA-69E4-AB43-B43C-97F7BC34E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8" y="1308"/>
              <a:ext cx="1415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               </a:t>
              </a: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（</a:t>
              </a: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6.28</a:t>
              </a: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）</a:t>
              </a: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</a:t>
              </a:r>
            </a:p>
          </p:txBody>
        </p:sp>
      </p:grpSp>
      <p:sp>
        <p:nvSpPr>
          <p:cNvPr id="33805" name="Rectangle 13">
            <a:extLst>
              <a:ext uri="{FF2B5EF4-FFF2-40B4-BE49-F238E27FC236}">
                <a16:creationId xmlns:a16="http://schemas.microsoft.com/office/drawing/2014/main" id="{8742AFB3-E2F9-2C45-A35E-BBBC18D7EB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150" y="3392488"/>
            <a:ext cx="2484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则代入拉格朗方程得</a:t>
            </a:r>
          </a:p>
        </p:txBody>
      </p:sp>
      <p:grpSp>
        <p:nvGrpSpPr>
          <p:cNvPr id="33806" name="Group 14">
            <a:extLst>
              <a:ext uri="{FF2B5EF4-FFF2-40B4-BE49-F238E27FC236}">
                <a16:creationId xmlns:a16="http://schemas.microsoft.com/office/drawing/2014/main" id="{01F4A21E-3FC7-8947-8E40-0533F8A8CD78}"/>
              </a:ext>
            </a:extLst>
          </p:cNvPr>
          <p:cNvGrpSpPr>
            <a:grpSpLocks/>
          </p:cNvGrpSpPr>
          <p:nvPr/>
        </p:nvGrpSpPr>
        <p:grpSpPr bwMode="auto">
          <a:xfrm>
            <a:off x="2543175" y="3960813"/>
            <a:ext cx="6416675" cy="1912937"/>
            <a:chOff x="1746" y="2495"/>
            <a:chExt cx="4042" cy="1205"/>
          </a:xfrm>
        </p:grpSpPr>
        <p:graphicFrame>
          <p:nvGraphicFramePr>
            <p:cNvPr id="46091" name="Object 15">
              <a:extLst>
                <a:ext uri="{FF2B5EF4-FFF2-40B4-BE49-F238E27FC236}">
                  <a16:creationId xmlns:a16="http://schemas.microsoft.com/office/drawing/2014/main" id="{D392F260-5DE9-D94C-B9A7-0EEFCAB567A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46" y="2495"/>
            <a:ext cx="1531" cy="12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965" r:id="rId9" imgW="14922500" imgH="11703050" progId="Equation.3">
                    <p:embed/>
                  </p:oleObj>
                </mc:Choice>
                <mc:Fallback>
                  <p:oleObj r:id="rId9" imgW="14922500" imgH="11703050" progId="Equation.3">
                    <p:embed/>
                    <p:pic>
                      <p:nvPicPr>
                        <p:cNvPr id="46091" name="Object 15">
                          <a:extLst>
                            <a:ext uri="{FF2B5EF4-FFF2-40B4-BE49-F238E27FC236}">
                              <a16:creationId xmlns:a16="http://schemas.microsoft.com/office/drawing/2014/main" id="{D392F260-5DE9-D94C-B9A7-0EEFCAB567A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46" y="2495"/>
                          <a:ext cx="1531" cy="12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6092" name="Rectangle 16">
              <a:extLst>
                <a:ext uri="{FF2B5EF4-FFF2-40B4-BE49-F238E27FC236}">
                  <a16:creationId xmlns:a16="http://schemas.microsoft.com/office/drawing/2014/main" id="{BA83E1DF-F74E-CB4A-AA1E-F6740A152D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0" y="2925"/>
              <a:ext cx="173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                       </a:t>
              </a: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（</a:t>
              </a: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6.29</a:t>
              </a: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）</a:t>
              </a: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2BB122D-BD26-4F2D-A5EC-3FFE326AF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72D68D-3E4D-E140-BABB-1F7B81CFF020}" type="slidenum">
              <a:rPr kumimoji="1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706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8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8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33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3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05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2E31F0F-9491-4750-8F49-CD0A11E500DE}"/>
                  </a:ext>
                </a:extLst>
              </p:cNvPr>
              <p:cNvSpPr/>
              <p:nvPr/>
            </p:nvSpPr>
            <p:spPr>
              <a:xfrm>
                <a:off x="107504" y="188640"/>
                <a:ext cx="8928992" cy="655403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𝑉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𝑞</m:t>
                          </m:r>
                        </m:e>
                      </m:d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𝑘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𝑂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考虑</a:t>
                </a:r>
                <a:r>
                  <a:rPr lang="zh-CN" altLang="en-US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稳定约束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，动能</a:t>
                </a:r>
                <a:r>
                  <a:rPr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𝑇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𝑎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𝑞</m:t>
                        </m:r>
                      </m:e>
                    </m:d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𝑞</m:t>
                            </m:r>
                          </m:e>
                        </m:acc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，系数也可以泰勒展开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𝑎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𝑞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+… 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⟹   </m:t>
                      </m:r>
                      <m:r>
                        <a:rPr lang="en-US" altLang="zh-CN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𝑇</m:t>
                      </m:r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𝑂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b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→0</m:t>
                    </m:r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时，动能势能的最低阶项组成谐振子拉氏函数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𝐿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≃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𝑘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根据位力定理，对于谐振子有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bar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</m:e>
                      </m:ba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bar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𝑉</m:t>
                          </m:r>
                        </m:e>
                      </m:ba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⟹   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0</m:t>
                          </m:r>
                        </m:sub>
                      </m:sSub>
                      <m:bar>
                        <m:barPr>
                          <m:pos m:val="top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e>
                      </m:ba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𝑘</m:t>
                      </m:r>
                      <m:bar>
                        <m:barPr>
                          <m:pos m:val="top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e>
                      </m:ba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⟹   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∝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</m:t>
                      </m:r>
                      <m:r>
                        <a:rPr lang="zh-CN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两者</m:t>
                      </m:r>
                      <m:r>
                        <a:rPr lang="zh-CN" altLang="en-US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同量级</m:t>
                      </m:r>
                    </m:oMath>
                  </m:oMathPara>
                </a14:m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平衡位置附近，保留到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  <m:acc>
                          <m:accPr>
                            <m:chr m:val="̇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项，拉氏函数近似为</a:t>
                </a:r>
                <a:endParaRPr lang="en-US" altLang="zh-CN" b="0" i="1" dirty="0">
                  <a:solidFill>
                    <a:srgbClr val="0000FF"/>
                  </a:solidFill>
                  <a:latin typeface="Cambria Math" panose="02040503050406030204" pitchFamily="18" charset="0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𝐿</m:t>
                      </m:r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≃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𝑘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2E31F0F-9491-4750-8F49-CD0A11E500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88640"/>
                <a:ext cx="8928992" cy="6554038"/>
              </a:xfrm>
              <a:prstGeom prst="rect">
                <a:avLst/>
              </a:prstGeom>
              <a:blipFill>
                <a:blip r:embed="rId2"/>
                <a:stretch>
                  <a:fillRect l="-10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AD8922-0D70-4B85-B0ED-54CC2C1BD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4438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>
            <a:extLst>
              <a:ext uri="{FF2B5EF4-FFF2-40B4-BE49-F238E27FC236}">
                <a16:creationId xmlns:a16="http://schemas.microsoft.com/office/drawing/2014/main" id="{51A22EC2-ED82-0841-BAA8-22C55FE4B3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1681163"/>
            <a:ext cx="13335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其解即为 </a:t>
            </a:r>
          </a:p>
        </p:txBody>
      </p:sp>
      <p:sp>
        <p:nvSpPr>
          <p:cNvPr id="47107" name="Rectangle 4">
            <a:extLst>
              <a:ext uri="{FF2B5EF4-FFF2-40B4-BE49-F238E27FC236}">
                <a16:creationId xmlns:a16="http://schemas.microsoft.com/office/drawing/2014/main" id="{4006ACB1-4E3F-7F4A-9963-A1140997C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35200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graphicFrame>
        <p:nvGraphicFramePr>
          <p:cNvPr id="34821" name="Object 5">
            <a:extLst>
              <a:ext uri="{FF2B5EF4-FFF2-40B4-BE49-F238E27FC236}">
                <a16:creationId xmlns:a16="http://schemas.microsoft.com/office/drawing/2014/main" id="{34EF6886-BFA9-8240-93A0-84901DAA2E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81288" y="77788"/>
          <a:ext cx="4405312" cy="291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2" r:id="rId3" imgW="29845000" imgH="19748500" progId="Equation.3">
                  <p:embed/>
                </p:oleObj>
              </mc:Choice>
              <mc:Fallback>
                <p:oleObj r:id="rId3" imgW="29845000" imgH="19748500" progId="Equation.3">
                  <p:embed/>
                  <p:pic>
                    <p:nvPicPr>
                      <p:cNvPr id="34821" name="Object 5">
                        <a:extLst>
                          <a:ext uri="{FF2B5EF4-FFF2-40B4-BE49-F238E27FC236}">
                            <a16:creationId xmlns:a16="http://schemas.microsoft.com/office/drawing/2014/main" id="{34EF6886-BFA9-8240-93A0-84901DAA2E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1288" y="77788"/>
                        <a:ext cx="4405312" cy="29146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09" name="Rectangle 6">
            <a:extLst>
              <a:ext uri="{FF2B5EF4-FFF2-40B4-BE49-F238E27FC236}">
                <a16:creationId xmlns:a16="http://schemas.microsoft.com/office/drawing/2014/main" id="{9B0F0683-248E-E749-A774-5615581C3E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762000"/>
            <a:ext cx="13366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（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6.30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） </a:t>
            </a:r>
          </a:p>
        </p:txBody>
      </p:sp>
      <p:grpSp>
        <p:nvGrpSpPr>
          <p:cNvPr id="34823" name="Group 7">
            <a:extLst>
              <a:ext uri="{FF2B5EF4-FFF2-40B4-BE49-F238E27FC236}">
                <a16:creationId xmlns:a16="http://schemas.microsoft.com/office/drawing/2014/main" id="{B3EC9167-9EC1-6A41-B297-196A86038B97}"/>
              </a:ext>
            </a:extLst>
          </p:cNvPr>
          <p:cNvGrpSpPr>
            <a:grpSpLocks/>
          </p:cNvGrpSpPr>
          <p:nvPr/>
        </p:nvGrpSpPr>
        <p:grpSpPr bwMode="auto">
          <a:xfrm>
            <a:off x="0" y="2787650"/>
            <a:ext cx="9093200" cy="1371600"/>
            <a:chOff x="0" y="1716"/>
            <a:chExt cx="5728" cy="864"/>
          </a:xfrm>
        </p:grpSpPr>
        <p:sp>
          <p:nvSpPr>
            <p:cNvPr id="47112" name="Rectangle 8">
              <a:extLst>
                <a:ext uri="{FF2B5EF4-FFF2-40B4-BE49-F238E27FC236}">
                  <a16:creationId xmlns:a16="http://schemas.microsoft.com/office/drawing/2014/main" id="{5FE4CB5A-B1F6-184C-8105-B437438684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" y="2047"/>
              <a:ext cx="261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    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选取这种能使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T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和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V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同时表示为 </a:t>
              </a:r>
            </a:p>
          </p:txBody>
        </p:sp>
        <p:graphicFrame>
          <p:nvGraphicFramePr>
            <p:cNvPr id="47113" name="Object 9">
              <a:extLst>
                <a:ext uri="{FF2B5EF4-FFF2-40B4-BE49-F238E27FC236}">
                  <a16:creationId xmlns:a16="http://schemas.microsoft.com/office/drawing/2014/main" id="{09E45DEB-E594-1D4E-8A93-E0D0842C685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80" y="1999"/>
            <a:ext cx="192" cy="2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983" r:id="rId5" imgW="1898650" imgH="2781300" progId="Equation.3">
                    <p:embed/>
                  </p:oleObj>
                </mc:Choice>
                <mc:Fallback>
                  <p:oleObj r:id="rId5" imgW="1898650" imgH="2781300" progId="Equation.3">
                    <p:embed/>
                    <p:pic>
                      <p:nvPicPr>
                        <p:cNvPr id="47113" name="Object 9">
                          <a:extLst>
                            <a:ext uri="{FF2B5EF4-FFF2-40B4-BE49-F238E27FC236}">
                              <a16:creationId xmlns:a16="http://schemas.microsoft.com/office/drawing/2014/main" id="{09E45DEB-E594-1D4E-8A93-E0D0842C685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0" y="1999"/>
                          <a:ext cx="192" cy="2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14" name="Object 10">
              <a:extLst>
                <a:ext uri="{FF2B5EF4-FFF2-40B4-BE49-F238E27FC236}">
                  <a16:creationId xmlns:a16="http://schemas.microsoft.com/office/drawing/2014/main" id="{30262052-D3BD-BE40-8538-687FDC88CA2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68" y="1990"/>
            <a:ext cx="192" cy="2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984" r:id="rId7" imgW="1898650" imgH="2781300" progId="Equation.3">
                    <p:embed/>
                  </p:oleObj>
                </mc:Choice>
                <mc:Fallback>
                  <p:oleObj r:id="rId7" imgW="1898650" imgH="2781300" progId="Equation.3">
                    <p:embed/>
                    <p:pic>
                      <p:nvPicPr>
                        <p:cNvPr id="47114" name="Object 10">
                          <a:extLst>
                            <a:ext uri="{FF2B5EF4-FFF2-40B4-BE49-F238E27FC236}">
                              <a16:creationId xmlns:a16="http://schemas.microsoft.com/office/drawing/2014/main" id="{30262052-D3BD-BE40-8538-687FDC88CA2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8" y="1990"/>
                          <a:ext cx="192" cy="2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115" name="Rectangle 11">
              <a:extLst>
                <a:ext uri="{FF2B5EF4-FFF2-40B4-BE49-F238E27FC236}">
                  <a16:creationId xmlns:a16="http://schemas.microsoft.com/office/drawing/2014/main" id="{25DA2FF0-F30D-C642-A26F-A1D6A8EFA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716"/>
              <a:ext cx="1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7116" name="Rectangle 12">
              <a:extLst>
                <a:ext uri="{FF2B5EF4-FFF2-40B4-BE49-F238E27FC236}">
                  <a16:creationId xmlns:a16="http://schemas.microsoft.com/office/drawing/2014/main" id="{E4BEB640-D816-0840-B60D-A260BA62C8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7" y="2047"/>
              <a:ext cx="27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和</a:t>
              </a:r>
            </a:p>
          </p:txBody>
        </p:sp>
        <p:sp>
          <p:nvSpPr>
            <p:cNvPr id="47117" name="Rectangle 13">
              <a:extLst>
                <a:ext uri="{FF2B5EF4-FFF2-40B4-BE49-F238E27FC236}">
                  <a16:creationId xmlns:a16="http://schemas.microsoft.com/office/drawing/2014/main" id="{E2CDC696-DF65-8A40-B655-E33B7C461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" y="2047"/>
              <a:ext cx="220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的平方和形式的广义坐标称为</a:t>
              </a:r>
            </a:p>
          </p:txBody>
        </p:sp>
        <p:sp>
          <p:nvSpPr>
            <p:cNvPr id="47118" name="Rectangle 14">
              <a:extLst>
                <a:ext uri="{FF2B5EF4-FFF2-40B4-BE49-F238E27FC236}">
                  <a16:creationId xmlns:a16="http://schemas.microsoft.com/office/drawing/2014/main" id="{B0C2D126-8F8C-F648-AB8F-B19692ECDD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" y="2330"/>
              <a:ext cx="100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简正坐标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。 </a:t>
              </a:r>
            </a:p>
          </p:txBody>
        </p:sp>
      </p:grpSp>
      <p:sp>
        <p:nvSpPr>
          <p:cNvPr id="34831" name="Rectangle 15">
            <a:extLst>
              <a:ext uri="{FF2B5EF4-FFF2-40B4-BE49-F238E27FC236}">
                <a16:creationId xmlns:a16="http://schemas.microsoft.com/office/drawing/2014/main" id="{6642BF12-60D4-AD4A-9772-42B07497F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4267200"/>
            <a:ext cx="8604250" cy="140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简正坐标描述了体系在振动过程中只以一个频率振动，其余频率的振动没有激发，这种以单一频率的振动模式称为简正振动式本征振动。体系的任一种振动状态，则是各种简正振动的线性叠加。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0F89FCE-A414-4BB0-93FE-C5DB9634A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72D68D-3E4D-E140-BABB-1F7B81CFF020}" type="slidenum">
              <a:rPr kumimoji="1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283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8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8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2E31F0F-9491-4750-8F49-CD0A11E500DE}"/>
                  </a:ext>
                </a:extLst>
              </p:cNvPr>
              <p:cNvSpPr/>
              <p:nvPr/>
            </p:nvSpPr>
            <p:spPr>
              <a:xfrm>
                <a:off x="107504" y="188640"/>
                <a:ext cx="8928992" cy="62848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平衡位置附近，单自由度系统作小振动，拉氏函数近似为</a:t>
                </a:r>
                <a:endParaRPr lang="en-US" altLang="zh-CN" b="0" i="1" dirty="0">
                  <a:solidFill>
                    <a:srgbClr val="0000FF"/>
                  </a:solidFill>
                  <a:latin typeface="Cambria Math" panose="02040503050406030204" pitchFamily="18" charset="0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𝐿</m:t>
                      </m:r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≃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𝑘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代入拉氏方程中，得</a:t>
                </a:r>
                <a:r>
                  <a:rPr lang="zh-CN" altLang="en-US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谐振子方程</a:t>
                </a:r>
                <a:endParaRPr lang="en-US" altLang="zh-CN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e>
                      </m:acc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p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𝑥</m:t>
                      </m:r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=0,   </m:t>
                      </m:r>
                      <m:d>
                        <m:dPr>
                          <m:ctrlP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altLang="zh-CN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lang="en-US" altLang="zh-CN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𝑘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b="0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解得运动方程为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𝑥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cos</m:t>
                          </m:r>
                        </m:fName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(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𝑡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)</m:t>
                          </m:r>
                        </m:e>
                      </m:func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𝑐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小结：</a:t>
                </a:r>
                <a:endParaRPr lang="en-US" altLang="zh-CN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不管势函数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𝑞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</m:t>
                    </m:r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的形式如何复杂，单自由度力学系统在</a:t>
                </a:r>
                <a:r>
                  <a:rPr lang="zh-CN" altLang="en-US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平衡位置附近的小振动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均满足谐振子方程，运动均为</a:t>
                </a:r>
                <a:r>
                  <a:rPr lang="zh-CN" altLang="en-US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谐振子振动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。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小振动的普适性！</a:t>
                </a:r>
                <a:endParaRPr lang="en-US" altLang="zh-CN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计算要点：将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𝑳</m:t>
                    </m:r>
                  </m:oMath>
                </a14:m>
                <a:r>
                  <a:rPr lang="zh-CN" altLang="en-US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保留至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𝒙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𝒙</m:t>
                            </m:r>
                          </m:e>
                        </m:acc>
                      </m:e>
                    </m:d>
                  </m:oMath>
                </a14:m>
                <a:r>
                  <a:rPr lang="zh-CN" altLang="en-US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的平方项</a:t>
                </a:r>
                <a:endParaRPr lang="en-US" altLang="zh-CN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2E31F0F-9491-4750-8F49-CD0A11E500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88640"/>
                <a:ext cx="8928992" cy="6284862"/>
              </a:xfrm>
              <a:prstGeom prst="rect">
                <a:avLst/>
              </a:prstGeom>
              <a:blipFill>
                <a:blip r:embed="rId2"/>
                <a:stretch>
                  <a:fillRect l="-1093" b="-1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AD8922-0D70-4B85-B0ED-54CC2C1BD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2823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2E31F0F-9491-4750-8F49-CD0A11E500DE}"/>
                  </a:ext>
                </a:extLst>
              </p:cNvPr>
              <p:cNvSpPr/>
              <p:nvPr/>
            </p:nvSpPr>
            <p:spPr>
              <a:xfrm>
                <a:off x="107504" y="-27384"/>
                <a:ext cx="6624736" cy="30004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例</a:t>
                </a:r>
                <a:r>
                  <a: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1:  5.16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题</a:t>
                </a:r>
                <a:r>
                  <a:rPr lang="zh-CN" altLang="zh-CN" sz="2000" dirty="0">
                    <a:latin typeface="+mj-lt"/>
                    <a:ea typeface="黑体" panose="02010609060101010101" pitchFamily="49" charset="-122"/>
                  </a:rPr>
                  <a:t>半径为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zh-CN" sz="2000" dirty="0">
                    <a:latin typeface="+mj-lt"/>
                    <a:ea typeface="黑体" panose="02010609060101010101" pitchFamily="49" charset="-122"/>
                  </a:rPr>
                  <a:t>的均质圆球，可在一具有水平轴、半径为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zh-CN" sz="2000" dirty="0">
                    <a:latin typeface="+mj-lt"/>
                    <a:ea typeface="黑体" panose="02010609060101010101" pitchFamily="49" charset="-122"/>
                  </a:rPr>
                  <a:t>的固定圆柱的内表面滚动，试求圆球绕平衡位置作微振动的运动方程及其周期</a:t>
                </a:r>
                <a:r>
                  <a:rPr lang="en-US" altLang="zh-CN" sz="2000" dirty="0">
                    <a:latin typeface="+mj-lt"/>
                    <a:ea typeface="黑体" panose="02010609060101010101" pitchFamily="49" charset="-122"/>
                  </a:rPr>
                  <a:t>. </a:t>
                </a:r>
                <a:endParaRPr lang="zh-CN" altLang="zh-CN" sz="2000" dirty="0">
                  <a:latin typeface="+mj-lt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分析：自由度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𝑠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=1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，广义坐标选为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𝜃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，动能势能来自圆球</a:t>
                </a:r>
                <a:endParaRPr lang="en-US" altLang="zh-CN" sz="20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圆球角速度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𝜔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由约束条件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𝐴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计算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: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𝑅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−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𝑟</m:t>
                        </m:r>
                      </m:e>
                    </m:d>
                    <m:acc>
                      <m:accPr>
                        <m:chr m:val="̇"/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𝜃</m:t>
                        </m:r>
                      </m:e>
                    </m:acc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−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𝑟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𝜔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</m:t>
                    </m:r>
                  </m:oMath>
                </a14:m>
                <a:endParaRPr lang="en-US" altLang="zh-CN" sz="20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𝑇</m:t>
                      </m:r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𝐴</m:t>
                          </m:r>
                        </m:sub>
                      </m:sSub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7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5</m:t>
                          </m:r>
                        </m:den>
                      </m:f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7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10</m:t>
                          </m:r>
                        </m:den>
                      </m:f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𝑅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</m:d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000" b="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2E31F0F-9491-4750-8F49-CD0A11E500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-27384"/>
                <a:ext cx="6624736" cy="3000437"/>
              </a:xfrm>
              <a:prstGeom prst="rect">
                <a:avLst/>
              </a:prstGeom>
              <a:blipFill>
                <a:blip r:embed="rId2"/>
                <a:stretch>
                  <a:fillRect l="-10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4A0DBFE8-4A02-4BF3-AAEC-812EA6306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864" y="16622"/>
            <a:ext cx="2219136" cy="21886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6106483-0A27-4EBD-A2FA-27BBF5AD5B22}"/>
                  </a:ext>
                </a:extLst>
              </p:cNvPr>
              <p:cNvSpPr/>
              <p:nvPr/>
            </p:nvSpPr>
            <p:spPr>
              <a:xfrm>
                <a:off x="107504" y="2971088"/>
                <a:ext cx="8920608" cy="387029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𝑉</m:t>
                      </m:r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=−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𝑚𝑔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𝑅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</m:d>
                      <m:func>
                        <m:func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cos</m:t>
                          </m:r>
                        </m:fName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𝜃</m:t>
                          </m:r>
                        </m:e>
                      </m:func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≃−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𝑚𝑔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𝑅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</m:d>
                      <m:d>
                        <m:d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1−</m:t>
                          </m:r>
                          <m:f>
                            <m:fPr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sz="20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𝐿</m:t>
                      </m:r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𝑇</m:t>
                      </m:r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𝑉</m:t>
                      </m:r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7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10</m:t>
                          </m:r>
                        </m:den>
                      </m:f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𝑅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</m:d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𝑚𝑔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𝑅</m:t>
                          </m:r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𝜃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sz="20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将其代入拉氏方程，</a:t>
                </a: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𝜕</m:t>
                          </m:r>
                          <m:acc>
                            <m:accPr>
                              <m:chr m:val="̇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𝜃</m:t>
                              </m:r>
                            </m:e>
                          </m:acc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7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5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𝑅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</m:d>
                      <m:acc>
                        <m:accPr>
                          <m:chr m:val="̇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𝜃</m:t>
                          </m:r>
                        </m:e>
                      </m:acc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 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𝜕𝜃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=−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𝑚𝑔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𝑅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𝜃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</m:t>
                      </m:r>
                    </m:oMath>
                  </m:oMathPara>
                </a14:m>
                <a:endParaRPr lang="en-US" altLang="zh-CN" sz="2000" b="0" i="1" dirty="0">
                  <a:latin typeface="Cambria Math" panose="02040503050406030204" pitchFamily="18" charset="0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⟹ 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7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5</m:t>
                          </m:r>
                        </m:den>
                      </m:f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𝑅</m:t>
                          </m:r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</m:d>
                      <m:acc>
                        <m:accPr>
                          <m:chr m:val="̈"/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𝜃</m:t>
                          </m:r>
                        </m:e>
                      </m:acc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𝑔</m:t>
                      </m:r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𝜃</m:t>
                      </m:r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=0</m:t>
                      </m:r>
                    </m:oMath>
                  </m:oMathPara>
                </a14:m>
                <a:endParaRPr lang="en-US" altLang="zh-CN" sz="2000" b="0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通解为</a:t>
                </a: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𝜃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𝐴</m:t>
                      </m:r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cos</m:t>
                          </m:r>
                        </m:fName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)</m:t>
                          </m:r>
                        </m:e>
                      </m:func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5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7</m:t>
                          </m:r>
                        </m:den>
                      </m:f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𝑔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𝑅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𝑇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6106483-0A27-4EBD-A2FA-27BBF5AD5B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2971088"/>
                <a:ext cx="8920608" cy="3870290"/>
              </a:xfrm>
              <a:prstGeom prst="rect">
                <a:avLst/>
              </a:prstGeom>
              <a:blipFill>
                <a:blip r:embed="rId4"/>
                <a:stretch>
                  <a:fillRect l="-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5957A1B-8BA1-44C3-8BC2-9BB1CBF70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113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2E31F0F-9491-4750-8F49-CD0A11E500DE}"/>
                  </a:ext>
                </a:extLst>
              </p:cNvPr>
              <p:cNvSpPr/>
              <p:nvPr/>
            </p:nvSpPr>
            <p:spPr>
              <a:xfrm>
                <a:off x="53752" y="54406"/>
                <a:ext cx="9036496" cy="65520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例</a:t>
                </a:r>
                <a:r>
                  <a: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2:  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平面上无滑滚动的半圆柱，求小振动。</a:t>
                </a: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分析：自由度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𝑠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=1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，广义坐标选为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𝜃</m:t>
                    </m:r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, 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动能势能来自半圆柱</a:t>
                </a:r>
                <a:endParaRPr lang="en-US" altLang="zh-CN" sz="20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（</a:t>
                </a:r>
                <a:r>
                  <a: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1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）动能：接触点为半圆柱瞬心，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𝑇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𝐴</m:t>
                        </m:r>
                      </m:sub>
                    </m:sSub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𝜔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𝐴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𝑐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𝑚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𝐴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𝐶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，关键求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𝐴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𝐶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p>
                    </m:sSup>
                    <m:r>
                      <a:rPr lang="zh-CN" altLang="en-US" sz="2000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。</m:t>
                    </m:r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由几何</a:t>
                </a:r>
                <a:endParaRPr lang="en-US" altLang="zh-CN" sz="2000" b="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𝐴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𝐶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𝑑</m:t>
                              </m:r>
                              <m:func>
                                <m:funcPr>
                                  <m:ctrl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𝑑</m:t>
                              </m:r>
                              <m:func>
                                <m:funcPr>
                                  <m:ctrl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𝑑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−2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𝑟𝑑</m:t>
                      </m:r>
                      <m:func>
                        <m:func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cos</m:t>
                          </m:r>
                        </m:fName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zh-CN" sz="20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sz="2000" b="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两次应用平行轴定理</a:t>
                </a:r>
                <a:endParaRPr lang="en-US" altLang="zh-CN" sz="2000" b="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𝐴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𝐶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𝐴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𝐶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𝑂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𝑑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𝑚𝐴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𝐶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3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−2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𝑚𝑟𝑑</m:t>
                      </m:r>
                      <m:func>
                        <m:func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cos</m:t>
                          </m:r>
                        </m:fName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zh-CN" sz="2000" b="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sz="2000" b="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圆柱体的动能为</a:t>
                </a:r>
                <a:endParaRPr lang="en-US" altLang="zh-CN" sz="2000" b="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𝑇</m:t>
                      </m:r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𝐴</m:t>
                          </m:r>
                        </m:sub>
                      </m:sSub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4</m:t>
                              </m:r>
                            </m:den>
                          </m:f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𝑚𝑟𝑑</m:t>
                          </m:r>
                          <m:func>
                            <m:funcPr>
                              <m:ctrlP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000" b="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sz="20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重力势能为</a:t>
                </a:r>
                <a:endParaRPr lang="en-US" altLang="zh-CN" sz="20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𝑉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𝑚𝑔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𝐶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𝑚𝑔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𝑑</m:t>
                          </m:r>
                          <m:func>
                            <m:funcPr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zh-CN" sz="2000" b="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sz="2000" b="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平衡位置为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𝜃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</m:t>
                    </m:r>
                  </m:oMath>
                </a14:m>
                <a:r>
                  <a:rPr lang="zh-CN" altLang="en-US" sz="2000" b="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，对拉格朗日函数取近似，保留到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𝜃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𝜃</m:t>
                            </m:r>
                          </m:e>
                        </m:acc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𝜃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000" b="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二次项</a:t>
                </a:r>
                <a:endParaRPr lang="en-US" altLang="zh-CN" sz="2000" b="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𝐿</m:t>
                      </m:r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𝑇</m:t>
                      </m:r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𝑉</m:t>
                      </m:r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≃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4</m:t>
                              </m:r>
                            </m:den>
                          </m:f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𝑚𝑟𝑑</m:t>
                          </m:r>
                        </m:e>
                      </m:d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𝑚𝑔𝑑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𝜃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→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𝑘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𝜃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000" b="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sz="20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运动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微分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方程为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0</m:t>
                        </m:r>
                      </m:sub>
                    </m:sSub>
                    <m:acc>
                      <m:accPr>
                        <m:chr m:val="̈"/>
                        <m:ctrlP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𝜃</m:t>
                        </m:r>
                      </m:e>
                    </m:acc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𝑘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𝜃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</m:t>
                    </m:r>
                  </m:oMath>
                </a14:m>
                <a:r>
                  <a:rPr lang="zh-CN" altLang="en-US" sz="2000" b="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，解之得到周期</a:t>
                </a:r>
                <a:endParaRPr lang="en-US" altLang="zh-CN" sz="2000" b="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𝜏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=2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𝜋</m:t>
                      </m:r>
                      <m:rad>
                        <m:radPr>
                          <m:degHide m:val="on"/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𝑘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altLang="zh-CN" sz="2000" b="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2E31F0F-9491-4750-8F49-CD0A11E500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2" y="54406"/>
                <a:ext cx="9036496" cy="6552050"/>
              </a:xfrm>
              <a:prstGeom prst="rect">
                <a:avLst/>
              </a:prstGeom>
              <a:blipFill>
                <a:blip r:embed="rId2"/>
                <a:stretch>
                  <a:fillRect l="-7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08796DD-0CB9-4C83-8417-33A920630023}"/>
              </a:ext>
            </a:extLst>
          </p:cNvPr>
          <p:cNvCxnSpPr>
            <a:cxnSpLocks/>
          </p:cNvCxnSpPr>
          <p:nvPr/>
        </p:nvCxnSpPr>
        <p:spPr bwMode="auto">
          <a:xfrm>
            <a:off x="6588224" y="1412776"/>
            <a:ext cx="244827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D6A044E-4AA0-46A1-ABEC-385468A64FD6}"/>
              </a:ext>
            </a:extLst>
          </p:cNvPr>
          <p:cNvGrpSpPr/>
          <p:nvPr/>
        </p:nvGrpSpPr>
        <p:grpSpPr>
          <a:xfrm rot="1861161">
            <a:off x="6984307" y="-387483"/>
            <a:ext cx="1800000" cy="1800000"/>
            <a:chOff x="6984307" y="-531499"/>
            <a:chExt cx="1800000" cy="1800000"/>
          </a:xfrm>
        </p:grpSpPr>
        <p:sp>
          <p:nvSpPr>
            <p:cNvPr id="3" name="弦形 2">
              <a:extLst>
                <a:ext uri="{FF2B5EF4-FFF2-40B4-BE49-F238E27FC236}">
                  <a16:creationId xmlns:a16="http://schemas.microsoft.com/office/drawing/2014/main" id="{FCFD03B1-86C5-494E-90C9-E198FD374F76}"/>
                </a:ext>
              </a:extLst>
            </p:cNvPr>
            <p:cNvSpPr/>
            <p:nvPr/>
          </p:nvSpPr>
          <p:spPr bwMode="auto">
            <a:xfrm rot="16200000">
              <a:off x="6984307" y="-531499"/>
              <a:ext cx="1800000" cy="1800000"/>
            </a:xfrm>
            <a:prstGeom prst="chord">
              <a:avLst>
                <a:gd name="adj1" fmla="val 5423018"/>
                <a:gd name="adj2" fmla="val 16200000"/>
              </a:avLst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713C9A84-61DF-42ED-B2B0-4B81F73DCE54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7884307" y="371514"/>
              <a:ext cx="10" cy="896987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A514CB7-4C11-4801-87D9-06768507D967}"/>
                </a:ext>
              </a:extLst>
            </p:cNvPr>
            <p:cNvSpPr/>
            <p:nvPr/>
          </p:nvSpPr>
          <p:spPr bwMode="auto">
            <a:xfrm>
              <a:off x="7848317" y="596074"/>
              <a:ext cx="72000" cy="720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475E356-4223-4539-BEA1-479A615C2E13}"/>
              </a:ext>
            </a:extLst>
          </p:cNvPr>
          <p:cNvCxnSpPr>
            <a:cxnSpLocks/>
            <a:stCxn id="3" idx="2"/>
          </p:cNvCxnSpPr>
          <p:nvPr/>
        </p:nvCxnSpPr>
        <p:spPr bwMode="auto">
          <a:xfrm>
            <a:off x="7882746" y="515094"/>
            <a:ext cx="4038" cy="105261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弧形 19">
            <a:extLst>
              <a:ext uri="{FF2B5EF4-FFF2-40B4-BE49-F238E27FC236}">
                <a16:creationId xmlns:a16="http://schemas.microsoft.com/office/drawing/2014/main" id="{EDFF1BC9-997C-4D53-8E3B-2B96AB0F1E9D}"/>
              </a:ext>
            </a:extLst>
          </p:cNvPr>
          <p:cNvSpPr/>
          <p:nvPr/>
        </p:nvSpPr>
        <p:spPr bwMode="auto">
          <a:xfrm rot="10800000">
            <a:off x="7522746" y="152517"/>
            <a:ext cx="720000" cy="720000"/>
          </a:xfrm>
          <a:prstGeom prst="arc">
            <a:avLst>
              <a:gd name="adj1" fmla="val 16200000"/>
              <a:gd name="adj2" fmla="val 18015852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3BE0830-B396-4CB6-A513-16D75FE3900B}"/>
                  </a:ext>
                </a:extLst>
              </p:cNvPr>
              <p:cNvSpPr txBox="1"/>
              <p:nvPr/>
            </p:nvSpPr>
            <p:spPr>
              <a:xfrm>
                <a:off x="7416528" y="-92235"/>
                <a:ext cx="4142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3BE0830-B396-4CB6-A513-16D75FE39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6528" y="-92235"/>
                <a:ext cx="41421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DF73C27-C1F3-4A17-8E3F-D056365D1366}"/>
                  </a:ext>
                </a:extLst>
              </p:cNvPr>
              <p:cNvSpPr txBox="1"/>
              <p:nvPr/>
            </p:nvSpPr>
            <p:spPr>
              <a:xfrm>
                <a:off x="7822264" y="102973"/>
                <a:ext cx="4775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DF73C27-C1F3-4A17-8E3F-D056365D1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264" y="102973"/>
                <a:ext cx="47750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DAC839E-486C-4D8F-A822-164D2F446784}"/>
                  </a:ext>
                </a:extLst>
              </p:cNvPr>
              <p:cNvSpPr txBox="1"/>
              <p:nvPr/>
            </p:nvSpPr>
            <p:spPr>
              <a:xfrm>
                <a:off x="7509403" y="824339"/>
                <a:ext cx="4437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DAC839E-486C-4D8F-A822-164D2F446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9403" y="824339"/>
                <a:ext cx="44377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502E55CB-0E74-4B92-9953-5ACD39FB136E}"/>
                  </a:ext>
                </a:extLst>
              </p:cNvPr>
              <p:cNvSpPr txBox="1"/>
              <p:nvPr/>
            </p:nvSpPr>
            <p:spPr>
              <a:xfrm>
                <a:off x="7822264" y="997726"/>
                <a:ext cx="4775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502E55CB-0E74-4B92-9953-5ACD39FB1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264" y="997726"/>
                <a:ext cx="477503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4F98A1C-8AF6-4F43-9AA7-FC69C7890463}"/>
                  </a:ext>
                </a:extLst>
              </p:cNvPr>
              <p:cNvSpPr txBox="1"/>
              <p:nvPr/>
            </p:nvSpPr>
            <p:spPr>
              <a:xfrm>
                <a:off x="7347518" y="494361"/>
                <a:ext cx="4594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4F98A1C-8AF6-4F43-9AA7-FC69C7890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7518" y="494361"/>
                <a:ext cx="45948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A6A3AB-60A3-4C32-AFCB-0BE1A0F83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6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0CCC528-6A98-40CF-9191-349FB7EB2573}"/>
                  </a:ext>
                </a:extLst>
              </p:cNvPr>
              <p:cNvSpPr/>
              <p:nvPr/>
            </p:nvSpPr>
            <p:spPr>
              <a:xfrm>
                <a:off x="8242746" y="2717"/>
                <a:ext cx="953531" cy="6117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𝑑</m:t>
                      </m:r>
                      <m:r>
                        <a:rPr lang="en-US" altLang="zh-CN" sz="18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4</m:t>
                          </m:r>
                          <m:r>
                            <a:rPr lang="en-US" altLang="zh-CN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num>
                        <m:den>
                          <m:r>
                            <a:rPr lang="en-US" altLang="zh-CN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3</m:t>
                          </m:r>
                          <m:r>
                            <a:rPr lang="en-US" altLang="zh-CN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zh-CN" altLang="en-US" sz="1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0CCC528-6A98-40CF-9191-349FB7EB25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2746" y="2717"/>
                <a:ext cx="953531" cy="6117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8A2E52F-BB51-4E99-BD15-F07575EF90F5}"/>
                  </a:ext>
                </a:extLst>
              </p:cNvPr>
              <p:cNvSpPr/>
              <p:nvPr/>
            </p:nvSpPr>
            <p:spPr>
              <a:xfrm>
                <a:off x="7141786" y="233715"/>
                <a:ext cx="46248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𝑑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8A2E52F-BB51-4E99-BD15-F07575EF90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786" y="233715"/>
                <a:ext cx="46248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D4A92692-D8E7-47AF-BA56-67DB4A3A6E6C}"/>
              </a:ext>
            </a:extLst>
          </p:cNvPr>
          <p:cNvSpPr/>
          <p:nvPr/>
        </p:nvSpPr>
        <p:spPr bwMode="auto">
          <a:xfrm>
            <a:off x="7469249" y="515256"/>
            <a:ext cx="304800" cy="56147"/>
          </a:xfrm>
          <a:custGeom>
            <a:avLst/>
            <a:gdLst>
              <a:gd name="connsiteX0" fmla="*/ 0 w 304800"/>
              <a:gd name="connsiteY0" fmla="*/ 0 h 56147"/>
              <a:gd name="connsiteX1" fmla="*/ 192506 w 304800"/>
              <a:gd name="connsiteY1" fmla="*/ 24063 h 56147"/>
              <a:gd name="connsiteX2" fmla="*/ 304800 w 304800"/>
              <a:gd name="connsiteY2" fmla="*/ 56147 h 56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800" h="56147">
                <a:moveTo>
                  <a:pt x="0" y="0"/>
                </a:moveTo>
                <a:cubicBezTo>
                  <a:pt x="70853" y="7352"/>
                  <a:pt x="141706" y="14705"/>
                  <a:pt x="192506" y="24063"/>
                </a:cubicBezTo>
                <a:cubicBezTo>
                  <a:pt x="243306" y="33421"/>
                  <a:pt x="274053" y="44784"/>
                  <a:pt x="304800" y="56147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676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2E31F0F-9491-4750-8F49-CD0A11E500DE}"/>
                  </a:ext>
                </a:extLst>
              </p:cNvPr>
              <p:cNvSpPr/>
              <p:nvPr/>
            </p:nvSpPr>
            <p:spPr>
              <a:xfrm>
                <a:off x="107504" y="-27384"/>
                <a:ext cx="8928992" cy="66691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黑体" panose="02010609060101010101" pitchFamily="49" charset="-122"/>
                  </a:rPr>
                  <a:t>二、多自由度小振动</a:t>
                </a:r>
                <a:endParaRPr lang="en-US" altLang="zh-CN" sz="2000" dirty="0">
                  <a:solidFill>
                    <a:srgbClr val="FF0000"/>
                  </a:solidFill>
                  <a:latin typeface="Cambria Math" panose="02040503050406030204" pitchFamily="18" charset="0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d</m:t>
                          </m:r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𝜕</m:t>
                          </m:r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𝛼</m:t>
                              </m:r>
                            </m:sub>
                          </m:sSub>
                        </m:den>
                      </m:f>
                      <m:r>
                        <a:rPr lang="en-US" altLang="zh-CN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𝜕</m:t>
                          </m:r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𝛼</m:t>
                              </m:r>
                            </m:sub>
                          </m:sSub>
                        </m:den>
                      </m:f>
                      <m:r>
                        <a:rPr lang="en-US" altLang="zh-CN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=0,  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𝛼</m:t>
                          </m:r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=1,…,</m:t>
                          </m:r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根据虚功原理，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𝑄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𝛼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=−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𝜕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𝑉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𝛼</m:t>
                            </m:r>
                          </m:sub>
                        </m:sSub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</m:t>
                    </m:r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，求解得到平衡位置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；通过平移坐标原点，可取平衡位置的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𝛼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</m:t>
                    </m:r>
                  </m:oMath>
                </a14:m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在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平衡位置附近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作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振幅很小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的运动（小振动），则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𝛼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→0</m:t>
                    </m:r>
                  </m:oMath>
                </a14:m>
                <a:endParaRPr lang="en-US" altLang="zh-CN" sz="2000" i="1" dirty="0">
                  <a:solidFill>
                    <a:srgbClr val="0000FF"/>
                  </a:solidFill>
                  <a:latin typeface="Cambria Math" panose="02040503050406030204" pitchFamily="18" charset="0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𝑉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naryPr>
                        <m:sub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𝛼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=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𝑠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𝜕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𝑉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𝛼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𝛼</m:t>
                              </m:r>
                            </m:sub>
                          </m:sSub>
                        </m:e>
                      </m:nary>
                      <m:r>
                        <a:rPr lang="en-US" altLang="zh-CN" sz="20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naryPr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𝛼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𝛽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=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𝑠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𝑉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𝛼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𝛽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𝛼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𝛽</m:t>
                              </m:r>
                            </m:sub>
                          </m:sSub>
                        </m:e>
                      </m:nary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…</m:t>
                      </m:r>
                    </m:oMath>
                  </m:oMathPara>
                </a14:m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≃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𝛼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𝛽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𝑠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𝛼𝛽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𝛼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𝛽</m:t>
                              </m:r>
                            </m:sub>
                          </m:sSub>
                        </m:e>
                      </m:nary>
                      <m:r>
                        <a:rPr lang="en-US" altLang="zh-CN" sz="20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 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𝛼𝛽</m:t>
                              </m:r>
                            </m:sub>
                          </m:sSub>
                          <m:r>
                            <a:rPr lang="zh-CN" altLang="en-US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是常数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       </m:t>
                      </m:r>
                    </m:oMath>
                  </m:oMathPara>
                </a14:m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考虑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稳定约束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𝑇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𝑇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；类似于单自由度，有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𝑞</m:t>
                        </m:r>
                      </m:e>
                    </m:acc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∝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𝑞</m:t>
                    </m:r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，则</a:t>
                </a: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𝑇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𝛼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𝛽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𝑠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𝛼𝛽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𝑞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𝛼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𝛽</m:t>
                              </m:r>
                            </m:sub>
                          </m:sSub>
                        </m:e>
                      </m:nary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≃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𝛼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𝛽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𝑠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𝛼𝛽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𝛼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𝛽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𝐿</m:t>
                      </m:r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𝑇</m:t>
                      </m:r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𝑉</m:t>
                      </m:r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≃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𝛼</m:t>
                          </m:r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𝛽</m:t>
                          </m:r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𝑠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20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𝛼𝛽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altLang="zh-CN" sz="20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altLang="zh-CN" sz="20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𝛽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𝛼𝛽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𝛽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2E31F0F-9491-4750-8F49-CD0A11E500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-27384"/>
                <a:ext cx="8928992" cy="6669198"/>
              </a:xfrm>
              <a:prstGeom prst="rect">
                <a:avLst/>
              </a:prstGeom>
              <a:blipFill>
                <a:blip r:embed="rId2"/>
                <a:stretch>
                  <a:fillRect l="-751" t="-731" r="-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3EA0EE6-904E-4388-ACBA-2C6983FE4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9542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2E31F0F-9491-4750-8F49-CD0A11E500DE}"/>
                  </a:ext>
                </a:extLst>
              </p:cNvPr>
              <p:cNvSpPr/>
              <p:nvPr/>
            </p:nvSpPr>
            <p:spPr>
              <a:xfrm>
                <a:off x="107504" y="188640"/>
                <a:ext cx="8928992" cy="62867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𝐿</m:t>
                      </m:r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𝛼</m:t>
                          </m:r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𝛽</m:t>
                          </m:r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𝑠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20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𝛼𝛽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altLang="zh-CN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altLang="zh-CN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𝛽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𝛼𝛽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𝛽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sz="2000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将其代入拉格朗日方程（下边略去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𝛼𝛽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的上划线），</a:t>
                </a: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𝛼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naryPr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𝛽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𝑠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𝛼𝛽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𝛽</m:t>
                              </m:r>
                            </m:sub>
                          </m:sSub>
                        </m:e>
                      </m:nary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 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d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𝜕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𝛼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𝛽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𝑠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𝛼𝛽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𝛽</m:t>
                              </m:r>
                            </m:sub>
                          </m:sSub>
                        </m:e>
                      </m:nary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𝛼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𝛽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𝑠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𝛼𝛽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𝛽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⟹  </m:t>
                      </m:r>
                      <m:nary>
                        <m:naryPr>
                          <m:chr m:val="∑"/>
                          <m:ctrlPr>
                            <a:rPr lang="en-US" altLang="zh-CN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𝛽</m:t>
                          </m:r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𝑠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𝛼𝛽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en-US" altLang="zh-CN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𝛽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𝛼𝛽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𝛽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=0,  (</m:t>
                      </m:r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𝛼</m:t>
                      </m:r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=1,2,…,</m:t>
                      </m:r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𝑠</m:t>
                      </m:r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)</m:t>
                      </m:r>
                    </m:oMath>
                  </m:oMathPara>
                </a14:m>
                <a:endParaRPr lang="en-US" altLang="zh-CN" sz="2000" b="0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此为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常系数齐次线性微分方程组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。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本节剩余内容，我们发展求解这些方程组的方法。首先将结论奉上：</a:t>
                </a: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方程组的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解为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独立的简谐振动的叠加</a:t>
                </a:r>
                <a:endParaRPr lang="en-US" altLang="zh-CN" sz="2000" b="1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𝛼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naryPr>
                        <m:sub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𝛽</m:t>
                          </m:r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𝑠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𝛼𝛽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𝛽</m:t>
                              </m:r>
                            </m:sub>
                          </m:sSub>
                        </m:e>
                      </m:nary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 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𝜉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𝛽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𝛽</m:t>
                          </m:r>
                        </m:sub>
                      </m:sSub>
                      <m:func>
                        <m:funcPr>
                          <m:ctrlP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𝛽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𝑡</m:t>
                              </m:r>
                              <m: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𝛽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457200" indent="-457200">
                  <a:lnSpc>
                    <a:spcPct val="150000"/>
                  </a:lnSpc>
                  <a:buAutoNum type="arabicParenBoth"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独立振动的坐标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𝜉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，叫做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简正坐标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，是原始坐标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变换得到的</a:t>
                </a:r>
                <a:endParaRPr lang="en-US" altLang="zh-CN" sz="20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457200" indent="-457200">
                  <a:lnSpc>
                    <a:spcPct val="150000"/>
                  </a:lnSpc>
                  <a:buAutoNum type="arabicParenBoth"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独立振动的频率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𝜔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，叫做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简正频率</a:t>
                </a: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2E31F0F-9491-4750-8F49-CD0A11E500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88640"/>
                <a:ext cx="8928992" cy="6286786"/>
              </a:xfrm>
              <a:prstGeom prst="rect">
                <a:avLst/>
              </a:prstGeom>
              <a:blipFill>
                <a:blip r:embed="rId2"/>
                <a:stretch>
                  <a:fillRect l="-751" b="-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123B0C-8000-4E6F-9D40-502C95EA3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7375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13">
                <a:extLst>
                  <a:ext uri="{FF2B5EF4-FFF2-40B4-BE49-F238E27FC236}">
                    <a16:creationId xmlns:a16="http://schemas.microsoft.com/office/drawing/2014/main" id="{4BFF02F2-FB45-45F3-A4C0-24C5D8B77C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2332" y="942495"/>
                <a:ext cx="8939336" cy="53976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50000"/>
                  </a:spcBef>
                </a:pPr>
                <a14:m>
                  <m:oMath xmlns:m="http://schemas.openxmlformats.org/officeDocument/2006/math">
                    <m:r>
                      <a:rPr kumimoji="0"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𝑠</m:t>
                    </m:r>
                    <m:r>
                      <a:rPr kumimoji="0"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=2</m:t>
                    </m:r>
                  </m:oMath>
                </a14:m>
                <a:r>
                  <a:rPr kumimoji="0" lang="zh-CN" altLang="en-US" dirty="0">
                    <a:solidFill>
                      <a:srgbClr val="0000FF"/>
                    </a:solidFill>
                    <a:ea typeface="黑体" panose="02010609060101010101" pitchFamily="49" charset="-122"/>
                    <a:sym typeface="Symbol" pitchFamily="2" charset="2"/>
                  </a:rPr>
                  <a:t>，</a:t>
                </a:r>
                <a:r>
                  <a:rPr kumimoji="0"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  <a:sym typeface="Symbol" pitchFamily="2" charset="2"/>
                  </a:rPr>
                  <a:t>广义坐标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sSubPr>
                      <m:e>
                        <m:r>
                          <a:rPr kumimoji="0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𝑞</m:t>
                        </m:r>
                      </m:e>
                      <m:sub>
                        <m:r>
                          <a:rPr kumimoji="0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𝛼</m:t>
                        </m:r>
                      </m:sub>
                    </m:sSub>
                  </m:oMath>
                </a14:m>
                <a:r>
                  <a:rPr kumimoji="0"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  <a:sym typeface="Symbol" pitchFamily="2" charset="2"/>
                  </a:rPr>
                  <a:t>取为</a:t>
                </a:r>
                <a:r>
                  <a:rPr kumimoji="0" lang="zh-CN" altLang="en-US" dirty="0">
                    <a:solidFill>
                      <a:srgbClr val="0000FF"/>
                    </a:solidFill>
                    <a:ea typeface="黑体" panose="02010609060101010101" pitchFamily="49" charset="-122"/>
                    <a:sym typeface="Symbol" pitchFamily="2" charset="2"/>
                  </a:rPr>
                  <a:t>滑块对平衡位置的偏离</a:t>
                </a:r>
                <a:r>
                  <a:rPr kumimoji="0"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  <a:sym typeface="Symbol" pitchFamily="2" charset="2"/>
                  </a:rPr>
                  <a:t>，则滑块</a:t>
                </a:r>
                <a14:m>
                  <m:oMath xmlns:m="http://schemas.openxmlformats.org/officeDocument/2006/math">
                    <m:r>
                      <a:rPr kumimoji="0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𝑥</m:t>
                    </m:r>
                  </m:oMath>
                </a14:m>
                <a:r>
                  <a:rPr kumimoji="0" lang="zh-CN" altLang="en-US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黑体" panose="02010609060101010101" pitchFamily="49" charset="-122"/>
                    <a:sym typeface="Symbol" pitchFamily="2" charset="2"/>
                  </a:rPr>
                  <a:t>坐标</a:t>
                </a:r>
                <a:r>
                  <a:rPr kumimoji="0" lang="zh-CN" alt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黑体" panose="02010609060101010101" pitchFamily="49" charset="-122"/>
                    <a:sym typeface="Symbol" pitchFamily="2" charset="2"/>
                  </a:rPr>
                  <a:t>分别为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sSubPr>
                      <m:e>
                        <m:r>
                          <a:rPr kumimoji="0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𝑥</m:t>
                        </m:r>
                      </m:e>
                      <m:sub>
                        <m:r>
                          <a:rPr kumimoji="0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1</m:t>
                        </m:r>
                      </m:sub>
                    </m:sSub>
                    <m:r>
                      <a:rPr kumimoji="0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=</m:t>
                    </m:r>
                    <m:r>
                      <a:rPr kumimoji="0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𝑎</m:t>
                    </m:r>
                    <m:r>
                      <a:rPr kumimoji="0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+</m:t>
                    </m:r>
                    <m:sSub>
                      <m:sSubPr>
                        <m:ctrlPr>
                          <a:rPr kumimoji="0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sSubPr>
                      <m:e>
                        <m:r>
                          <a:rPr kumimoji="0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𝑞</m:t>
                        </m:r>
                      </m:e>
                      <m:sub>
                        <m:r>
                          <a:rPr kumimoji="0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zh-CN" altLang="en-US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黑体" panose="02010609060101010101" pitchFamily="49" charset="-122"/>
                    <a:sym typeface="Symbol" pitchFamily="2" charset="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sSubPr>
                      <m:e>
                        <m:r>
                          <a:rPr kumimoji="0"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𝑥</m:t>
                        </m:r>
                      </m:e>
                      <m:sub>
                        <m:r>
                          <a:rPr kumimoji="0"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2</m:t>
                        </m:r>
                      </m:sub>
                    </m:sSub>
                    <m:r>
                      <a:rPr kumimoji="0" lang="en-US" altLang="zh-CN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=</m:t>
                    </m:r>
                    <m:r>
                      <a:rPr kumimoji="0"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2</m:t>
                    </m:r>
                    <m:r>
                      <a:rPr kumimoji="0"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𝑎</m:t>
                    </m:r>
                    <m:r>
                      <a:rPr kumimoji="0"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+</m:t>
                    </m:r>
                    <m:sSub>
                      <m:sSubPr>
                        <m:ctrlPr>
                          <a:rPr kumimoji="0"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sSubPr>
                      <m:e>
                        <m:r>
                          <a:rPr kumimoji="0"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𝑞</m:t>
                        </m:r>
                      </m:e>
                      <m:sub>
                        <m:r>
                          <a:rPr kumimoji="0"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2</m:t>
                        </m:r>
                      </m:sub>
                    </m:sSub>
                  </m:oMath>
                </a14:m>
                <a:endParaRPr kumimoji="0" lang="en-US" altLang="zh-CN" b="0" dirty="0">
                  <a:solidFill>
                    <a:srgbClr val="0000FF"/>
                  </a:solidFill>
                  <a:latin typeface="Cambria Math" panose="02040503050406030204" pitchFamily="18" charset="0"/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𝐿</m:t>
                      </m:r>
                      <m:r>
                        <a:rPr kumimoji="0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=</m:t>
                      </m:r>
                      <m:r>
                        <a:rPr kumimoji="0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𝑇</m:t>
                      </m:r>
                      <m:r>
                        <a:rPr kumimoji="0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−</m:t>
                      </m:r>
                      <m:r>
                        <a:rPr kumimoji="0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𝑉</m:t>
                      </m:r>
                      <m:r>
                        <a:rPr kumimoji="0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=</m:t>
                      </m:r>
                      <m:f>
                        <m:fPr>
                          <m:ctrlPr>
                            <a:rPr kumimoji="0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fPr>
                        <m:num>
                          <m:r>
                            <a:rPr kumimoji="0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2</m:t>
                          </m:r>
                        </m:den>
                      </m:f>
                      <m:r>
                        <a:rPr kumimoji="0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𝑚</m:t>
                      </m:r>
                      <m:d>
                        <m:dPr>
                          <m:ctrlPr>
                            <a:rPr kumimoji="0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̇"/>
                                  <m:ctrlPr>
                                    <a:rPr kumimoji="0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0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0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̇"/>
                                  <m:ctrlPr>
                                    <a:rPr kumimoji="0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kumimoji="0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−</m:t>
                      </m:r>
                      <m:f>
                        <m:fPr>
                          <m:ctrlPr>
                            <a:rPr kumimoji="0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fPr>
                        <m:num>
                          <m:r>
                            <a:rPr kumimoji="0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2</m:t>
                          </m:r>
                        </m:den>
                      </m:f>
                      <m:r>
                        <a:rPr kumimoji="0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𝑘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0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0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0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0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0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kumimoji="0"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kumimoji="0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kumimoji="0"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Symbol" pitchFamily="2" charset="2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0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en-US" altLang="zh-CN" b="0" dirty="0">
                  <a:solidFill>
                    <a:schemeClr val="tx1"/>
                  </a:solidFill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𝐿</m:t>
                      </m:r>
                      <m:r>
                        <a:rPr kumimoji="0"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=</m:t>
                      </m:r>
                      <m:f>
                        <m:fPr>
                          <m:ctrlPr>
                            <a:rPr kumimoji="0"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fPr>
                        <m:num>
                          <m:r>
                            <a:rPr kumimoji="0"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2</m:t>
                          </m:r>
                        </m:den>
                      </m:f>
                      <m:r>
                        <a:rPr kumimoji="0"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𝑚</m:t>
                      </m:r>
                      <m:d>
                        <m:dPr>
                          <m:ctrlPr>
                            <a:rPr kumimoji="0"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̇"/>
                                  <m:ctrlPr>
                                    <a:rPr kumimoji="0"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0"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0"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̇"/>
                                  <m:ctrlPr>
                                    <a:rPr kumimoji="0"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Symbol" pitchFamily="2" charset="2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kumimoji="0"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−</m:t>
                      </m:r>
                      <m:r>
                        <a:rPr kumimoji="0"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𝑘</m:t>
                      </m:r>
                      <m:r>
                        <a:rPr kumimoji="0"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(</m:t>
                      </m:r>
                      <m:sSubSup>
                        <m:sSubSupPr>
                          <m:ctrlPr>
                            <a:rPr kumimoji="0"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bSupPr>
                        <m:e>
                          <m:r>
                            <a:rPr kumimoji="0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𝑞</m:t>
                          </m:r>
                        </m:e>
                        <m:sub>
                          <m:r>
                            <a:rPr kumimoji="0"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1</m:t>
                          </m:r>
                        </m:sub>
                        <m:sup>
                          <m:r>
                            <a:rPr kumimoji="0"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2</m:t>
                          </m:r>
                        </m:sup>
                      </m:sSubSup>
                      <m:r>
                        <a:rPr kumimoji="0"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+</m:t>
                      </m:r>
                      <m:sSubSup>
                        <m:sSubSupPr>
                          <m:ctrlPr>
                            <a:rPr kumimoji="0"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bSupPr>
                        <m:e>
                          <m:r>
                            <a:rPr kumimoji="0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𝑞</m:t>
                          </m:r>
                        </m:e>
                        <m:sub>
                          <m:r>
                            <a:rPr kumimoji="0"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2</m:t>
                          </m:r>
                        </m:sub>
                        <m:sup>
                          <m:r>
                            <a:rPr kumimoji="0"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2</m:t>
                          </m:r>
                        </m:sup>
                      </m:sSubSup>
                      <m:r>
                        <a:rPr kumimoji="0"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−</m:t>
                      </m:r>
                      <m:sSub>
                        <m:sSubPr>
                          <m:ctrlPr>
                            <a:rPr kumimoji="0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kumimoji="0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𝑞</m:t>
                          </m:r>
                        </m:e>
                        <m:sub>
                          <m:r>
                            <a:rPr kumimoji="0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kumimoji="0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𝑞</m:t>
                          </m:r>
                        </m:e>
                        <m:sub>
                          <m:r>
                            <a:rPr kumimoji="0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)</m:t>
                      </m:r>
                    </m:oMath>
                  </m:oMathPara>
                </a14:m>
                <a:endParaRPr kumimoji="0" lang="en-US" altLang="zh-CN" b="0" dirty="0">
                  <a:solidFill>
                    <a:srgbClr val="0000FF"/>
                  </a:solidFill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</a:pPr>
                <a:r>
                  <a:rPr kumimoji="0"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  <a:sym typeface="Symbol" pitchFamily="2" charset="2"/>
                  </a:rPr>
                  <a:t>代入拉氏方程，得</a:t>
                </a:r>
                <a:r>
                  <a:rPr kumimoji="0" lang="zh-CN" altLang="en-US" dirty="0">
                    <a:ea typeface="黑体" panose="02010609060101010101" pitchFamily="49" charset="-122"/>
                    <a:sym typeface="Symbol" pitchFamily="2" charset="2"/>
                  </a:rPr>
                  <a:t>到两个</a:t>
                </a:r>
                <a:r>
                  <a:rPr kumimoji="0" lang="zh-CN" altLang="en-US" dirty="0">
                    <a:solidFill>
                      <a:srgbClr val="FF0000"/>
                    </a:solidFill>
                    <a:ea typeface="黑体" panose="02010609060101010101" pitchFamily="49" charset="-122"/>
                    <a:sym typeface="Symbol" pitchFamily="2" charset="2"/>
                  </a:rPr>
                  <a:t>非常对称</a:t>
                </a:r>
                <a:r>
                  <a:rPr kumimoji="0" lang="zh-CN" altLang="en-US" dirty="0">
                    <a:ea typeface="黑体" panose="02010609060101010101" pitchFamily="49" charset="-122"/>
                    <a:sym typeface="Symbol" pitchFamily="2" charset="2"/>
                  </a:rPr>
                  <a:t>的方程</a:t>
                </a:r>
                <a:endParaRPr kumimoji="0" lang="en-US" altLang="zh-CN" dirty="0">
                  <a:solidFill>
                    <a:schemeClr val="tx1"/>
                  </a:solidFill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𝑚</m:t>
                      </m:r>
                      <m:sSub>
                        <m:sSubPr>
                          <m:ctrlPr>
                            <a:rPr kumimoji="0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kumimoji="0"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accPr>
                            <m:e>
                              <m:r>
                                <a:rPr kumimoji="0"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+</m:t>
                      </m:r>
                      <m:r>
                        <a:rPr kumimoji="0"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𝑘</m:t>
                      </m:r>
                      <m:d>
                        <m:dPr>
                          <m:ctrlPr>
                            <a:rPr kumimoji="0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dPr>
                        <m:e>
                          <m:r>
                            <a:rPr kumimoji="0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2</m:t>
                          </m:r>
                          <m:sSub>
                            <m:sSubPr>
                              <m:ctrlPr>
                                <a:rPr kumimoji="0"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kumimoji="0"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0"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kumimoji="0"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0"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0"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=0</m:t>
                      </m:r>
                    </m:oMath>
                  </m:oMathPara>
                </a14:m>
                <a:endParaRPr kumimoji="0" lang="en-US" altLang="zh-CN" b="0" dirty="0">
                  <a:solidFill>
                    <a:srgbClr val="0000FF"/>
                  </a:solidFill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𝑚</m:t>
                      </m:r>
                      <m:sSub>
                        <m:sSubPr>
                          <m:ctrlPr>
                            <a:rPr kumimoji="0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kumimoji="0"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accPr>
                            <m:e>
                              <m:r>
                                <a:rPr kumimoji="0"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+</m:t>
                      </m:r>
                      <m:r>
                        <a:rPr kumimoji="0"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𝑘</m:t>
                      </m:r>
                      <m:d>
                        <m:dPr>
                          <m:ctrlPr>
                            <a:rPr kumimoji="0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</m:ctrlPr>
                        </m:dPr>
                        <m:e>
                          <m:r>
                            <a:rPr kumimoji="0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2</m:t>
                          </m:r>
                          <m:sSub>
                            <m:sSubPr>
                              <m:ctrlPr>
                                <a:rPr kumimoji="0"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kumimoji="0"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0"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Symbol" pitchFamily="2" charset="2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kumimoji="0"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0"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Symbol" pitchFamily="2" charset="2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0"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Symbol" pitchFamily="2" charset="2"/>
                        </a:rPr>
                        <m:t>=0</m:t>
                      </m:r>
                    </m:oMath>
                  </m:oMathPara>
                </a14:m>
                <a:endParaRPr kumimoji="0" lang="en-US" altLang="zh-CN" dirty="0">
                  <a:solidFill>
                    <a:srgbClr val="0000FF"/>
                  </a:solidFill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</a:pPr>
                <a:r>
                  <a:rPr kumimoji="0"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  <a:sym typeface="Symbol" pitchFamily="2" charset="2"/>
                  </a:rPr>
                  <a:t>两式相加，得   </a:t>
                </a:r>
                <a14:m>
                  <m:oMath xmlns:m="http://schemas.openxmlformats.org/officeDocument/2006/math">
                    <m:r>
                      <a:rPr kumimoji="0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𝑚</m:t>
                    </m:r>
                    <m:d>
                      <m:dPr>
                        <m:ctrlPr>
                          <a:rPr kumimoji="0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2" charset="2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kumimoji="0"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</m:ctrlPr>
                              </m:accPr>
                              <m:e>
                                <m:r>
                                  <a:rPr kumimoji="0"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kumimoji="0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2" charset="2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kumimoji="0"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</m:ctrlPr>
                              </m:accPr>
                              <m:e>
                                <m:r>
                                  <a:rPr kumimoji="0"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0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+</m:t>
                    </m:r>
                    <m:r>
                      <a:rPr kumimoji="0"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𝑘</m:t>
                    </m:r>
                    <m:d>
                      <m:dPr>
                        <m:ctrlPr>
                          <a:rPr kumimoji="0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2" charset="2"/>
                              </a:rPr>
                            </m:ctrlPr>
                          </m:sSubPr>
                          <m:e>
                            <m:r>
                              <a:rPr kumimoji="0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2" charset="2"/>
                              </a:rPr>
                              <m:t>𝑞</m:t>
                            </m:r>
                          </m:e>
                          <m:sub>
                            <m:r>
                              <a:rPr kumimoji="0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kumimoji="0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2" charset="2"/>
                              </a:rPr>
                            </m:ctrlPr>
                          </m:sSubPr>
                          <m:e>
                            <m:r>
                              <a:rPr kumimoji="0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2" charset="2"/>
                              </a:rPr>
                              <m:t>𝑞</m:t>
                            </m:r>
                          </m:e>
                          <m:sub>
                            <m:r>
                              <a:rPr kumimoji="0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0"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=0</m:t>
                    </m:r>
                  </m:oMath>
                </a14:m>
                <a:endParaRPr kumimoji="0" lang="en-US" altLang="zh-CN" dirty="0">
                  <a:solidFill>
                    <a:srgbClr val="FF0000"/>
                  </a:solidFill>
                  <a:ea typeface="黑体" panose="02010609060101010101" pitchFamily="49" charset="-122"/>
                  <a:sym typeface="Symbol" pitchFamily="2" charset="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</a:pPr>
                <a:r>
                  <a:rPr kumimoji="0"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  <a:sym typeface="Symbol" pitchFamily="2" charset="2"/>
                  </a:rPr>
                  <a:t>两式相减，得   </a:t>
                </a:r>
                <a14:m>
                  <m:oMath xmlns:m="http://schemas.openxmlformats.org/officeDocument/2006/math">
                    <m:r>
                      <a:rPr kumimoji="0"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𝑚</m:t>
                    </m:r>
                    <m:d>
                      <m:dPr>
                        <m:ctrlPr>
                          <a:rPr kumimoji="0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2" charset="2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kumimoji="0"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</m:ctrlPr>
                              </m:accPr>
                              <m:e>
                                <m:r>
                                  <a:rPr kumimoji="0"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kumimoji="0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−</m:t>
                        </m:r>
                        <m:sSub>
                          <m:sSubPr>
                            <m:ctrlPr>
                              <a:rPr kumimoji="0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2" charset="2"/>
                              </a:rPr>
                            </m:ctrlPr>
                          </m:sSubPr>
                          <m:e>
                            <m:acc>
                              <m:accPr>
                                <m:chr m:val="̈"/>
                                <m:ctrlPr>
                                  <a:rPr kumimoji="0"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</m:ctrlPr>
                              </m:accPr>
                              <m:e>
                                <m:r>
                                  <a:rPr kumimoji="0"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sym typeface="Symbol" pitchFamily="2" charset="2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0"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+</m:t>
                    </m:r>
                    <m:r>
                      <a:rPr kumimoji="0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3</m:t>
                    </m:r>
                    <m:r>
                      <a:rPr kumimoji="0"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𝑘</m:t>
                    </m:r>
                    <m:d>
                      <m:dPr>
                        <m:ctrlPr>
                          <a:rPr kumimoji="0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2" charset="2"/>
                              </a:rPr>
                            </m:ctrlPr>
                          </m:sSubPr>
                          <m:e>
                            <m:r>
                              <a:rPr kumimoji="0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2" charset="2"/>
                              </a:rPr>
                              <m:t>𝑞</m:t>
                            </m:r>
                          </m:e>
                          <m:sub>
                            <m:r>
                              <a:rPr kumimoji="0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kumimoji="0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2" charset="2"/>
                          </a:rPr>
                          <m:t>−</m:t>
                        </m:r>
                        <m:sSub>
                          <m:sSubPr>
                            <m:ctrlPr>
                              <a:rPr kumimoji="0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2" charset="2"/>
                              </a:rPr>
                            </m:ctrlPr>
                          </m:sSubPr>
                          <m:e>
                            <m:r>
                              <a:rPr kumimoji="0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2" charset="2"/>
                              </a:rPr>
                              <m:t>𝑞</m:t>
                            </m:r>
                          </m:e>
                          <m:sub>
                            <m:r>
                              <a:rPr kumimoji="0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Symbol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0"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2" charset="2"/>
                      </a:rPr>
                      <m:t>=0</m:t>
                    </m:r>
                  </m:oMath>
                </a14:m>
                <a:endParaRPr kumimoji="0" lang="en-US" altLang="zh-CN" dirty="0">
                  <a:solidFill>
                    <a:srgbClr val="0000FF"/>
                  </a:solidFill>
                  <a:ea typeface="黑体" panose="02010609060101010101" pitchFamily="49" charset="-122"/>
                  <a:sym typeface="Symbol" pitchFamily="2" charset="2"/>
                </a:endParaRPr>
              </a:p>
            </p:txBody>
          </p:sp>
        </mc:Choice>
        <mc:Fallback xmlns="">
          <p:sp>
            <p:nvSpPr>
              <p:cNvPr id="7" name="Text Box 13">
                <a:extLst>
                  <a:ext uri="{FF2B5EF4-FFF2-40B4-BE49-F238E27FC236}">
                    <a16:creationId xmlns:a16="http://schemas.microsoft.com/office/drawing/2014/main" id="{4BFF02F2-FB45-45F3-A4C0-24C5D8B77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2332" y="942495"/>
                <a:ext cx="8939336" cy="5397696"/>
              </a:xfrm>
              <a:prstGeom prst="rect">
                <a:avLst/>
              </a:prstGeom>
              <a:blipFill>
                <a:blip r:embed="rId2"/>
                <a:stretch>
                  <a:fillRect l="-10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43DCDC05-F337-48CE-9CEF-D49829881493}"/>
              </a:ext>
            </a:extLst>
          </p:cNvPr>
          <p:cNvSpPr/>
          <p:nvPr/>
        </p:nvSpPr>
        <p:spPr>
          <a:xfrm>
            <a:off x="251520" y="105098"/>
            <a:ext cx="744114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0" lang="zh-CN" altLang="en-US" dirty="0">
                <a:solidFill>
                  <a:srgbClr val="FF0000"/>
                </a:solidFill>
                <a:latin typeface="Cambria Math" panose="02040503050406030204" pitchFamily="18" charset="0"/>
                <a:ea typeface="黑体" panose="02010609060101010101" pitchFamily="49" charset="-122"/>
                <a:sym typeface="Symbol" pitchFamily="2" charset="2"/>
              </a:rPr>
              <a:t>例</a:t>
            </a:r>
            <a:r>
              <a:rPr kumimoji="0" lang="en-US" altLang="zh-CN" dirty="0">
                <a:solidFill>
                  <a:srgbClr val="FF0000"/>
                </a:solidFill>
                <a:latin typeface="Cambria Math" panose="02040503050406030204" pitchFamily="18" charset="0"/>
                <a:ea typeface="黑体" panose="02010609060101010101" pitchFamily="49" charset="-122"/>
                <a:sym typeface="Symbol" pitchFamily="2" charset="2"/>
              </a:rPr>
              <a:t>3: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FDB8BE-19C5-45F6-9433-4DC8023B7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3036"/>
            <a:ext cx="3895597" cy="1127454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3123A9-30AB-4BB2-A377-42DF05BE7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0368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2939</TotalTime>
  <Words>2714</Words>
  <Application>Microsoft Office PowerPoint</Application>
  <PresentationFormat>全屏显示(4:3)</PresentationFormat>
  <Paragraphs>291</Paragraphs>
  <Slides>30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38" baseType="lpstr">
      <vt:lpstr>黑体</vt:lpstr>
      <vt:lpstr>Arial</vt:lpstr>
      <vt:lpstr>Cambria Math</vt:lpstr>
      <vt:lpstr>Times New Roman</vt:lpstr>
      <vt:lpstr>Wingdings</vt:lpstr>
      <vt:lpstr>默认设计模板</vt:lpstr>
      <vt:lpstr>BMP 图象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abc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abc</dc:creator>
  <cp:lastModifiedBy>宋 玉坤</cp:lastModifiedBy>
  <cp:revision>342</cp:revision>
  <dcterms:created xsi:type="dcterms:W3CDTF">2008-02-16T03:01:23Z</dcterms:created>
  <dcterms:modified xsi:type="dcterms:W3CDTF">2020-05-18T04:09:16Z</dcterms:modified>
</cp:coreProperties>
</file>